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12192000" cy="6858000"/>
  <p:embeddedFontLst>
    <p:embeddedFont>
      <p:font typeface="Arial Black" panose="020B0A04020102020204" pitchFamily="34" charset="0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3249" userDrawn="1">
          <p15:clr>
            <a:srgbClr val="A4A3A4"/>
          </p15:clr>
        </p15:guide>
        <p15:guide id="9" orient="horz" pos="3475" userDrawn="1">
          <p15:clr>
            <a:srgbClr val="A4A3A4"/>
          </p15:clr>
        </p15:guide>
        <p15:guide id="10" pos="2842" userDrawn="1">
          <p15:clr>
            <a:srgbClr val="A4A3A4"/>
          </p15:clr>
        </p15:guide>
        <p15:guide id="11" orient="horz" pos="2024" userDrawn="1">
          <p15:clr>
            <a:srgbClr val="A4A3A4"/>
          </p15:clr>
        </p15:guide>
        <p15:guide id="12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7"/>
    <a:srgbClr val="022D7A"/>
    <a:srgbClr val="EB1E23"/>
    <a:srgbClr val="00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77" y="66"/>
      </p:cViewPr>
      <p:guideLst>
        <p:guide pos="302"/>
        <p:guide orient="horz" pos="935"/>
        <p:guide orient="horz" pos="1117"/>
        <p:guide pos="7378"/>
        <p:guide orient="horz" pos="3974"/>
        <p:guide orient="horz" pos="3838"/>
        <p:guide orient="horz" pos="3249"/>
        <p:guide orient="horz" pos="3475"/>
        <p:guide pos="2842"/>
        <p:guide orient="horz" pos="2024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12025012025013E-2"/>
          <c:y val="3.9423805913570885E-2"/>
          <c:w val="0.94997594997595003"/>
          <c:h val="0.921152388172858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6-420D-8C36-01350C45C59F}"/>
            </c:ext>
          </c:extLst>
        </c:ser>
        <c:ser>
          <c:idx val="1"/>
          <c:order val="1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24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6-420D-8C36-01350C45C59F}"/>
            </c:ext>
          </c:extLst>
        </c:ser>
        <c:ser>
          <c:idx val="2"/>
          <c:order val="2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1036</c:v>
                </c:pt>
                <c:pt idx="1">
                  <c:v>1157</c:v>
                </c:pt>
                <c:pt idx="2">
                  <c:v>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6-420D-8C36-01350C45C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96875840"/>
        <c:axId val="1"/>
      </c:barChart>
      <c:catAx>
        <c:axId val="1696875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968758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0408813379347E-2"/>
          <c:y val="0.14386959603118354"/>
          <c:w val="0.97239182373241306"/>
          <c:h val="0.75549255846917085"/>
        </c:manualLayout>
      </c:layout>
      <c:barChart>
        <c:barDir val="col"/>
        <c:grouping val="clustered"/>
        <c:varyColors val="0"/>
        <c:ser>
          <c:idx val="2"/>
          <c:order val="2"/>
          <c:invertIfNegative val="0"/>
          <c:extLst>
            <c:ext xmlns:c16="http://schemas.microsoft.com/office/drawing/2014/chart" uri="{C3380CC4-5D6E-409C-BE32-E72D297353CC}">
              <c16:uniqueId val="{0000000D-0D1A-46E2-BA2A-E585266B6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A5A5A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D1A-46E2-BA2A-E585266B63C0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D1A-46E2-BA2A-E585266B63C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D1A-46E2-BA2A-E585266B63C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D1A-46E2-BA2A-E585266B63C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D1A-46E2-BA2A-E585266B63C0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D1A-46E2-BA2A-E585266B63C0}"/>
              </c:ext>
            </c:extLst>
          </c:dPt>
          <c:dLbls>
            <c:dLbl>
              <c:idx val="0"/>
              <c:layout>
                <c:manualLayout>
                  <c:x val="1.4335014600477834E-2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D1A-46E2-BA2A-E585266B63C0}"/>
                </c:ext>
              </c:extLst>
            </c:dLbl>
            <c:dLbl>
              <c:idx val="1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D1A-46E2-BA2A-E585266B63C0}"/>
                </c:ext>
              </c:extLst>
            </c:dLbl>
            <c:dLbl>
              <c:idx val="2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D1A-46E2-BA2A-E585266B63C0}"/>
                </c:ext>
              </c:extLst>
            </c:dLbl>
            <c:dLbl>
              <c:idx val="3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D1A-46E2-BA2A-E585266B63C0}"/>
                </c:ext>
              </c:extLst>
            </c:dLbl>
            <c:dLbl>
              <c:idx val="4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D1A-46E2-BA2A-E585266B63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104.42532394543336</c:v>
                </c:pt>
                <c:pt idx="1">
                  <c:v>92.739285912624993</c:v>
                </c:pt>
                <c:pt idx="2">
                  <c:v>66.283053677108342</c:v>
                </c:pt>
                <c:pt idx="3">
                  <c:v>86.050723120966637</c:v>
                </c:pt>
                <c:pt idx="4">
                  <c:v>125.07122587908336</c:v>
                </c:pt>
                <c:pt idx="5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1A-46E2-BA2A-E585266B63C0}"/>
            </c:ext>
          </c:extLst>
        </c:ser>
        <c:ser>
          <c:idx val="1"/>
          <c:order val="1"/>
          <c:spPr>
            <a:ln w="19050" cmpd="sng" algn="ctr">
              <a:solidFill>
                <a:srgbClr val="047BCA"/>
              </a:solidFill>
              <a:prstDash val="solid"/>
            </a:ln>
          </c:spPr>
          <c:marker>
            <c:symbol val="none"/>
          </c:marker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D1A-46E2-BA2A-E585266B63C0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D1A-46E2-BA2A-E585266B63C0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D1A-46E2-BA2A-E585266B63C0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D1A-46E2-BA2A-E585266B63C0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D1A-46E2-BA2A-E585266B63C0}"/>
              </c:ext>
            </c:extLst>
          </c:dPt>
          <c:dLbls>
            <c:dLbl>
              <c:idx val="5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D1A-46E2-BA2A-E585266B63C0}"/>
                </c:ext>
              </c:extLst>
            </c:dLbl>
            <c:dLbl>
              <c:idx val="6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D1A-46E2-BA2A-E585266B63C0}"/>
                </c:ext>
              </c:extLst>
            </c:dLbl>
            <c:dLbl>
              <c:idx val="7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D1A-46E2-BA2A-E585266B63C0}"/>
                </c:ext>
              </c:extLst>
            </c:dLbl>
            <c:dLbl>
              <c:idx val="8"/>
              <c:layout>
                <c:manualLayout>
                  <c:x val="0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D1A-46E2-BA2A-E585266B63C0}"/>
                </c:ext>
              </c:extLst>
            </c:dLbl>
            <c:dLbl>
              <c:idx val="9"/>
              <c:layout>
                <c:manualLayout>
                  <c:x val="-1.4335014600477834E-2"/>
                  <c:y val="-7.228915662650602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D1A-46E2-BA2A-E585266B63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5">
                  <c:v>146</c:v>
                </c:pt>
                <c:pt idx="6">
                  <c:v>156.79144400000001</c:v>
                </c:pt>
                <c:pt idx="7">
                  <c:v>168.38052679181601</c:v>
                </c:pt>
                <c:pt idx="8">
                  <c:v>180.82620504910631</c:v>
                </c:pt>
                <c:pt idx="9">
                  <c:v>194.19179316910595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D1A-46E2-BA2A-E585266B6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277104"/>
        <c:axId val="1"/>
      </c:lineChart>
      <c:catAx>
        <c:axId val="879277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"/>
          <c:min val="5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Arial"/>
                <a:ea typeface="Arial"/>
                <a:cs typeface="Arial"/>
                <a:sym typeface="Arial"/>
              </a:defRPr>
            </a:pPr>
            <a:endParaRPr lang="ru-RU"/>
          </a:p>
        </c:txPr>
        <c:crossAx val="879277104"/>
        <c:crosses val="max"/>
        <c:crossBetween val="midCat"/>
        <c:majorUnit val="5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.2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Arial"/>
                <a:ea typeface="Arial"/>
                <a:cs typeface="Arial"/>
                <a:sym typeface="Arial"/>
              </a:defRPr>
            </a:pPr>
            <a:endParaRPr lang="ru-RU"/>
          </a:p>
        </c:txPr>
        <c:crossAx val="2"/>
        <c:crosses val="min"/>
        <c:crossBetween val="midCat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58792924037462E-2"/>
          <c:y val="0.15994436717663421"/>
          <c:w val="0.9529136316337149"/>
          <c:h val="0.74130737134909597"/>
        </c:manualLayout>
      </c:layout>
      <c:barChart>
        <c:barDir val="col"/>
        <c:grouping val="clustered"/>
        <c:varyColors val="0"/>
        <c:ser>
          <c:idx val="2"/>
          <c:order val="2"/>
          <c:invertIfNegative val="0"/>
          <c:extLst>
            <c:ext xmlns:c16="http://schemas.microsoft.com/office/drawing/2014/chart" uri="{C3380CC4-5D6E-409C-BE32-E72D297353CC}">
              <c16:uniqueId val="{0000000D-7800-43F6-8C00-C62892EC0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A5A5A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800-43F6-8C00-C62892EC0AF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800-43F6-8C00-C62892EC0AF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800-43F6-8C00-C62892EC0AF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800-43F6-8C00-C62892EC0AF9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800-43F6-8C00-C62892EC0AF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A5A5A5"/>
                </a:solidFill>
                <a:ln w="9525" cmpd="sng" algn="ctr">
                  <a:solidFill>
                    <a:srgbClr val="A5A5A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800-43F6-8C00-C62892EC0AF9}"/>
              </c:ext>
            </c:extLst>
          </c:dPt>
          <c:dLbls>
            <c:dLbl>
              <c:idx val="0"/>
              <c:layout>
                <c:manualLayout>
                  <c:x val="-2.6014568158168577E-4"/>
                  <c:y val="-7.0236439499304595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800-43F6-8C00-C62892EC0AF9}"/>
                </c:ext>
              </c:extLst>
            </c:dLbl>
            <c:dLbl>
              <c:idx val="1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800-43F6-8C00-C62892EC0AF9}"/>
                </c:ext>
              </c:extLst>
            </c:dLbl>
            <c:dLbl>
              <c:idx val="2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800-43F6-8C00-C62892EC0AF9}"/>
                </c:ext>
              </c:extLst>
            </c:dLbl>
            <c:dLbl>
              <c:idx val="3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800-43F6-8C00-C62892EC0AF9}"/>
                </c:ext>
              </c:extLst>
            </c:dLbl>
            <c:dLbl>
              <c:idx val="4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800-43F6-8C00-C62892EC0A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117.62255556591666</c:v>
                </c:pt>
                <c:pt idx="1">
                  <c:v>127.40514106502917</c:v>
                </c:pt>
                <c:pt idx="2">
                  <c:v>129.1845496934167</c:v>
                </c:pt>
                <c:pt idx="3">
                  <c:v>154.23705305420415</c:v>
                </c:pt>
                <c:pt idx="4">
                  <c:v>172.99282062484801</c:v>
                </c:pt>
                <c:pt idx="5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00-43F6-8C00-C62892EC0AF9}"/>
            </c:ext>
          </c:extLst>
        </c:ser>
        <c:ser>
          <c:idx val="1"/>
          <c:order val="1"/>
          <c:spPr>
            <a:ln w="19050" cmpd="sng" algn="ctr">
              <a:solidFill>
                <a:srgbClr val="047BCA"/>
              </a:solidFill>
              <a:prstDash val="solid"/>
            </a:ln>
          </c:spPr>
          <c:marker>
            <c:symbol val="none"/>
          </c:marker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800-43F6-8C00-C62892EC0AF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800-43F6-8C00-C62892EC0AF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800-43F6-8C00-C62892EC0AF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800-43F6-8C00-C62892EC0AF9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800-43F6-8C00-C62892EC0AF9}"/>
              </c:ext>
            </c:extLst>
          </c:dPt>
          <c:dLbls>
            <c:dLbl>
              <c:idx val="5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800-43F6-8C00-C62892EC0AF9}"/>
                </c:ext>
              </c:extLst>
            </c:dLbl>
            <c:dLbl>
              <c:idx val="6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800-43F6-8C00-C62892EC0AF9}"/>
                </c:ext>
              </c:extLst>
            </c:dLbl>
            <c:dLbl>
              <c:idx val="7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800-43F6-8C00-C62892EC0AF9}"/>
                </c:ext>
              </c:extLst>
            </c:dLbl>
            <c:dLbl>
              <c:idx val="8"/>
              <c:layout>
                <c:manualLayout>
                  <c:x val="0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800-43F6-8C00-C62892EC0AF9}"/>
                </c:ext>
              </c:extLst>
            </c:dLbl>
            <c:dLbl>
              <c:idx val="9"/>
              <c:layout>
                <c:manualLayout>
                  <c:x val="-1.404786680541103E-2"/>
                  <c:y val="-7.09318497913769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800-43F6-8C00-C62892EC0A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5">
                  <c:v>195</c:v>
                </c:pt>
                <c:pt idx="6">
                  <c:v>206.94237508978236</c:v>
                </c:pt>
                <c:pt idx="7">
                  <c:v>219.6161364502573</c:v>
                </c:pt>
                <c:pt idx="8">
                  <c:v>233.0660763336306</c:v>
                </c:pt>
                <c:pt idx="9">
                  <c:v>247.33973020173349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800-43F6-8C00-C62892EC0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148720"/>
        <c:axId val="1"/>
      </c:lineChart>
      <c:catAx>
        <c:axId val="19511487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0"/>
          <c:min val="5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Arial"/>
                <a:ea typeface="Arial"/>
                <a:cs typeface="Arial"/>
                <a:sym typeface="Arial"/>
              </a:defRPr>
            </a:pPr>
            <a:endParaRPr lang="ru-RU"/>
          </a:p>
        </c:txPr>
        <c:crossAx val="1951148720"/>
        <c:crosses val="max"/>
        <c:crossBetween val="midCat"/>
        <c:majorUnit val="5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.2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rgbClr val="FFFFFF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Arial"/>
                <a:ea typeface="Arial"/>
                <a:cs typeface="Arial"/>
                <a:sym typeface="Arial"/>
              </a:defRPr>
            </a:pPr>
            <a:endParaRPr lang="ru-RU"/>
          </a:p>
        </c:txPr>
        <c:crossAx val="2"/>
        <c:crosses val="min"/>
        <c:crossBetween val="midCat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09160305343511E-2"/>
          <c:y val="3.9423805913570885E-2"/>
          <c:w val="0.95038167938931295"/>
          <c:h val="0.921152388172858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33647</c:v>
                </c:pt>
                <c:pt idx="1">
                  <c:v>31761</c:v>
                </c:pt>
                <c:pt idx="2">
                  <c:v>33478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A-42D0-BFC2-F62A9B84A1E6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116759</c:v>
                </c:pt>
                <c:pt idx="1">
                  <c:v>128497</c:v>
                </c:pt>
                <c:pt idx="2">
                  <c:v>132230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A-42D0-BFC2-F62A9B84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78220143"/>
        <c:axId val="1"/>
      </c:barChart>
      <c:catAx>
        <c:axId val="2782201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570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82201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6024096385542E-2"/>
          <c:y val="4.0625000000000001E-2"/>
          <c:w val="0.94987951807228921"/>
          <c:h val="0.918749999999999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2501.4960000000001</c:v>
                </c:pt>
                <c:pt idx="1">
                  <c:v>4294.7839999999997</c:v>
                </c:pt>
                <c:pt idx="2">
                  <c:v>3788.266199292696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9-4B87-8979-086B4D5EE943}"/>
            </c:ext>
          </c:extLst>
        </c:ser>
        <c:ser>
          <c:idx val="1"/>
          <c:order val="1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26270.466251175414</c:v>
                </c:pt>
                <c:pt idx="1">
                  <c:v>24133.973827782585</c:v>
                </c:pt>
                <c:pt idx="2">
                  <c:v>24457.653245960537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9-4B87-8979-086B4D5EE943}"/>
            </c:ext>
          </c:extLst>
        </c:ser>
        <c:ser>
          <c:idx val="2"/>
          <c:order val="2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121633.92</c:v>
                </c:pt>
                <c:pt idx="1">
                  <c:v>131829.64000000001</c:v>
                </c:pt>
                <c:pt idx="2">
                  <c:v>137883.05678827304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29-4B87-8979-086B4D5EE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1555183"/>
        <c:axId val="1"/>
      </c:barChart>
      <c:catAx>
        <c:axId val="1201555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6128.976233526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015551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12025012025013E-2"/>
          <c:y val="3.9907904834996163E-2"/>
          <c:w val="0.94997594997595003"/>
          <c:h val="0.9201841903300076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45872</c:v>
                </c:pt>
                <c:pt idx="1">
                  <c:v>38954</c:v>
                </c:pt>
                <c:pt idx="2">
                  <c:v>23700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C-43F8-B499-4E1C5A43C420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174059</c:v>
                </c:pt>
                <c:pt idx="1">
                  <c:v>194859</c:v>
                </c:pt>
                <c:pt idx="2">
                  <c:v>208500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C-43F8-B499-4E1C5A43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96813856"/>
        <c:axId val="1"/>
      </c:barChart>
      <c:catAx>
        <c:axId val="16968138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3381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968138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09160305343511E-2"/>
          <c:y val="3.9938556067588324E-2"/>
          <c:w val="0.95038167938931295"/>
          <c:h val="0.920122887864823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747</c:v>
                </c:pt>
                <c:pt idx="1">
                  <c:v>824</c:v>
                </c:pt>
                <c:pt idx="2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3-4207-88EE-EA361513413C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328</c:v>
                </c:pt>
                <c:pt idx="1">
                  <c:v>365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3-4207-88EE-EA3615134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3466095"/>
        <c:axId val="1"/>
      </c:barChart>
      <c:catAx>
        <c:axId val="8434660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34660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32345013477088E-2"/>
          <c:y val="9.1251175917215432E-2"/>
          <c:w val="0.93692722371967652"/>
          <c:h val="0.817497648165569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6519F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E94-49B4-B0DD-E327B2A8FB7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E94-49B4-B0DD-E327B2A8FB7C}"/>
              </c:ext>
            </c:extLst>
          </c:dPt>
          <c:dPt>
            <c:idx val="2"/>
            <c:bubble3D val="0"/>
            <c:spPr>
              <a:solidFill>
                <a:srgbClr val="6F8DB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E94-49B4-B0DD-E327B2A8FB7C}"/>
              </c:ext>
            </c:extLst>
          </c:dPt>
          <c:dPt>
            <c:idx val="3"/>
            <c:bubble3D val="0"/>
            <c:spPr>
              <a:solidFill>
                <a:srgbClr val="75C7F8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E94-49B4-B0DD-E327B2A8FB7C}"/>
              </c:ext>
            </c:extLst>
          </c:dPt>
          <c:dPt>
            <c:idx val="4"/>
            <c:bubble3D val="0"/>
            <c:spPr>
              <a:solidFill>
                <a:srgbClr val="C0C0C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E94-49B4-B0DD-E327B2A8FB7C}"/>
              </c:ext>
            </c:extLst>
          </c:dPt>
          <c:dLbls>
            <c:dLbl>
              <c:idx val="0"/>
              <c:layout>
                <c:manualLayout>
                  <c:x val="3.9353099730458224E-2"/>
                  <c:y val="-4.844778927563499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E94-49B4-B0DD-E327B2A8FB7C}"/>
                </c:ext>
              </c:extLst>
            </c:dLbl>
            <c:dLbl>
              <c:idx val="1"/>
              <c:layout>
                <c:manualLayout>
                  <c:x val="7.7628032345013476E-2"/>
                  <c:y val="-5.644402634054562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E94-49B4-B0DD-E327B2A8FB7C}"/>
                </c:ext>
              </c:extLst>
            </c:dLbl>
            <c:dLbl>
              <c:idx val="2"/>
              <c:layout>
                <c:manualLayout>
                  <c:x val="6.7385444743935305E-2"/>
                  <c:y val="2.39887111947318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E94-49B4-B0DD-E327B2A8FB7C}"/>
                </c:ext>
              </c:extLst>
            </c:dLbl>
            <c:dLbl>
              <c:idx val="3"/>
              <c:layout>
                <c:manualLayout>
                  <c:x val="5.1212938005390833E-2"/>
                  <c:y val="4.327375352775164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E94-49B4-B0DD-E327B2A8FB7C}"/>
                </c:ext>
              </c:extLst>
            </c:dLbl>
            <c:dLbl>
              <c:idx val="4"/>
              <c:layout>
                <c:manualLayout>
                  <c:x val="-6.0377358490566038E-2"/>
                  <c:y val="1.599247412982126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E94-49B4-B0DD-E327B2A8FB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7.0000000000000009</c:v>
                </c:pt>
                <c:pt idx="3">
                  <c:v>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94-49B4-B0DD-E327B2A8F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802163393111301E-2"/>
          <c:y val="4.1599999999999998E-2"/>
          <c:w val="0.9703956732137774"/>
          <c:h val="0.916799999999999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1.1733616999999998</c:v>
                </c:pt>
                <c:pt idx="1">
                  <c:v>0.53135500000000002</c:v>
                </c:pt>
                <c:pt idx="2">
                  <c:v>2.0880277261183031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0-4613-8105-7082C44A312C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1726.3749399999999</c:v>
                </c:pt>
                <c:pt idx="1">
                  <c:v>1865.9358099999999</c:v>
                </c:pt>
                <c:pt idx="2">
                  <c:v>2158.9119722738819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0-4613-8105-7082C44A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3476911"/>
        <c:axId val="1"/>
      </c:barChart>
      <c:catAx>
        <c:axId val="8434769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61.00000000000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34769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12025012025013E-2"/>
          <c:y val="3.972498090145149E-2"/>
          <c:w val="0.94997594997595003"/>
          <c:h val="0.920550038197097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7.0682299999999989</c:v>
                </c:pt>
                <c:pt idx="1">
                  <c:v>6.3697779999999993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E-41DF-B8C3-14300973A6BA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24.480000000000004</c:v>
                </c:pt>
                <c:pt idx="1">
                  <c:v>21.055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E-41DF-B8C3-14300973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90176911"/>
        <c:axId val="1"/>
      </c:barChart>
      <c:catAx>
        <c:axId val="5901769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901769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26581074655255E-2"/>
          <c:y val="3.972498090145149E-2"/>
          <c:w val="0.9505468378506895"/>
          <c:h val="0.920550038197097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338.78110699999996</c:v>
                </c:pt>
                <c:pt idx="1">
                  <c:v>444.64411755000003</c:v>
                </c:pt>
                <c:pt idx="2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F-47FB-8EBB-F3C62A2E9EDC}"/>
            </c:ext>
          </c:extLst>
        </c:ser>
        <c:ser>
          <c:idx val="1"/>
          <c:order val="1"/>
          <c:spPr>
            <a:solidFill>
              <a:srgbClr val="06519F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1390.8340000000001</c:v>
                </c:pt>
                <c:pt idx="1">
                  <c:v>1423.373</c:v>
                </c:pt>
                <c:pt idx="2">
                  <c:v>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F-47FB-8EBB-F3C62A2E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1557679"/>
        <c:axId val="1"/>
      </c:barChart>
      <c:catAx>
        <c:axId val="1201557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6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015576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"/>
          <p:cNvSpPr txBox="1"/>
          <p:nvPr userDrawn="1"/>
        </p:nvSpPr>
        <p:spPr bwMode="auto">
          <a:xfrm>
            <a:off x="11573623" y="6237312"/>
            <a:ext cx="715065" cy="64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825500">
              <a:defRPr sz="3500" b="1" cap="all" spc="-70">
                <a:solidFill>
                  <a:srgbClr val="D5DE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fld id="{86CB4B4D-7CA3-9044-876B-883B54F8677D}" type="slidenum">
              <a:rPr lang="ru-RU" sz="1600" b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‹#›</a:t>
            </a:fld>
            <a:endParaRPr lang="ru-RU" sz="1600" b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Номер слайда"/>
          <p:cNvSpPr txBox="1"/>
          <p:nvPr userDrawn="1"/>
        </p:nvSpPr>
        <p:spPr bwMode="auto">
          <a:xfrm>
            <a:off x="11573623" y="6237312"/>
            <a:ext cx="715065" cy="64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825500">
              <a:defRPr sz="3500" b="1" cap="all" spc="-70">
                <a:solidFill>
                  <a:srgbClr val="D5DE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fld id="{86CB4B4D-7CA3-9044-876B-883B54F8677D}" type="slidenum">
              <a:rPr lang="ru-RU" sz="1600" b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‹#›</a:t>
            </a:fld>
            <a:endParaRPr lang="ru-RU" sz="1600" b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404936" y="116632"/>
            <a:ext cx="10515600" cy="1325563"/>
          </a:xfrm>
        </p:spPr>
        <p:txBody>
          <a:bodyPr>
            <a:normAutofit/>
          </a:bodyPr>
          <a:lstStyle>
            <a:lvl1pPr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83669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E66BCD-AABB-4667-A595-FD13B4AFD4BC}" type="datetimeFigureOut">
              <a:rPr lang="ru-RU"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1.emf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9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84" Type="http://schemas.openxmlformats.org/officeDocument/2006/relationships/chart" Target="../charts/chart1.xml"/><Relationship Id="rId16" Type="http://schemas.openxmlformats.org/officeDocument/2006/relationships/tags" Target="../tags/tag19.xml"/><Relationship Id="rId11" Type="http://schemas.openxmlformats.org/officeDocument/2006/relationships/tags" Target="../tags/tag14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74" Type="http://schemas.openxmlformats.org/officeDocument/2006/relationships/tags" Target="../tags/tag77.xml"/><Relationship Id="rId79" Type="http://schemas.openxmlformats.org/officeDocument/2006/relationships/tags" Target="../tags/tag82.xml"/><Relationship Id="rId5" Type="http://schemas.openxmlformats.org/officeDocument/2006/relationships/tags" Target="../tags/tag8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77" Type="http://schemas.openxmlformats.org/officeDocument/2006/relationships/tags" Target="../tags/tag80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80" Type="http://schemas.openxmlformats.org/officeDocument/2006/relationships/tags" Target="../tags/tag83.xml"/><Relationship Id="rId85" Type="http://schemas.openxmlformats.org/officeDocument/2006/relationships/chart" Target="../charts/chart2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tags" Target="../tags/tag78.xml"/><Relationship Id="rId83" Type="http://schemas.openxmlformats.org/officeDocument/2006/relationships/image" Target="../media/image1.em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81" Type="http://schemas.openxmlformats.org/officeDocument/2006/relationships/slideLayout" Target="../slideLayouts/slideLayout3.xml"/><Relationship Id="rId86" Type="http://schemas.openxmlformats.org/officeDocument/2006/relationships/chart" Target="../charts/chart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34" Type="http://schemas.openxmlformats.org/officeDocument/2006/relationships/tags" Target="../tags/tag37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7" Type="http://schemas.openxmlformats.org/officeDocument/2006/relationships/tags" Target="../tags/tag10.xml"/><Relationship Id="rId71" Type="http://schemas.openxmlformats.org/officeDocument/2006/relationships/tags" Target="../tags/tag74.xml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24" Type="http://schemas.openxmlformats.org/officeDocument/2006/relationships/tags" Target="../tags/tag27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66" Type="http://schemas.openxmlformats.org/officeDocument/2006/relationships/tags" Target="../tags/tag69.xml"/><Relationship Id="rId61" Type="http://schemas.openxmlformats.org/officeDocument/2006/relationships/tags" Target="../tags/tag64.xml"/><Relationship Id="rId82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50" Type="http://schemas.openxmlformats.org/officeDocument/2006/relationships/image" Target="../media/image1.emf"/><Relationship Id="rId55" Type="http://schemas.openxmlformats.org/officeDocument/2006/relationships/image" Target="../media/image19.png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image" Target="../media/image17.png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chart" Target="../charts/chart5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slideLayout" Target="../slideLayouts/slideLayout3.xml"/><Relationship Id="rId56" Type="http://schemas.microsoft.com/office/2007/relationships/hdphoto" Target="../media/hdphoto2.wdp"/><Relationship Id="rId8" Type="http://schemas.openxmlformats.org/officeDocument/2006/relationships/tags" Target="../tags/tag91.xml"/><Relationship Id="rId51" Type="http://schemas.openxmlformats.org/officeDocument/2006/relationships/chart" Target="../charts/chart4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54" Type="http://schemas.openxmlformats.org/officeDocument/2006/relationships/image" Target="../media/image1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chart" Target="../charts/chart6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image" Target="../media/image1.emf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oleObject" Target="../embeddings/oleObject5.bin"/><Relationship Id="rId40" Type="http://schemas.openxmlformats.org/officeDocument/2006/relationships/chart" Target="../charts/chart7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8" Type="http://schemas.openxmlformats.org/officeDocument/2006/relationships/tags" Target="../tags/tag138.xml"/><Relationship Id="rId3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50" Type="http://schemas.openxmlformats.org/officeDocument/2006/relationships/image" Target="../media/image1.emf"/><Relationship Id="rId55" Type="http://schemas.openxmlformats.org/officeDocument/2006/relationships/image" Target="../media/image19.png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9" Type="http://schemas.openxmlformats.org/officeDocument/2006/relationships/tags" Target="../tags/tag194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53" Type="http://schemas.openxmlformats.org/officeDocument/2006/relationships/image" Target="../media/image17.png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chart" Target="../charts/chart9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slideLayout" Target="../slideLayouts/slideLayout3.xml"/><Relationship Id="rId56" Type="http://schemas.microsoft.com/office/2007/relationships/hdphoto" Target="../media/hdphoto2.wdp"/><Relationship Id="rId8" Type="http://schemas.openxmlformats.org/officeDocument/2006/relationships/tags" Target="../tags/tag173.xml"/><Relationship Id="rId51" Type="http://schemas.openxmlformats.org/officeDocument/2006/relationships/chart" Target="../charts/chart8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image" Target="../media/image18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chart" Target="../charts/chart10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image" Target="../media/image1.emf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oleObject" Target="../embeddings/oleObject7.bin"/><Relationship Id="rId30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5058009" y="3861048"/>
            <a:ext cx="6510599" cy="11146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000" cap="all" dirty="0">
                <a:solidFill>
                  <a:schemeClr val="bg1"/>
                </a:solidFill>
                <a:latin typeface="Arial Black"/>
              </a:rPr>
              <a:t>Рынок домашнего текстиля, специальных и интерьерных тканей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058009" y="5139864"/>
            <a:ext cx="7881257" cy="45810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  <a:cs typeface="Arial"/>
              </a:rPr>
              <a:t>Аникин Вадим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  <a:cs typeface="Arial"/>
              </a:rPr>
              <a:t>Руководитель проектов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Strategy Partners</a:t>
            </a:r>
            <a:endParaRPr lang="ru-RU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196303" y="269056"/>
            <a:ext cx="9812898" cy="585612"/>
            <a:chOff x="0" y="0"/>
            <a:chExt cx="9812898" cy="5856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rcRect r="75728"/>
            <a:stretch/>
          </p:blipFill>
          <p:spPr bwMode="auto">
            <a:xfrm>
              <a:off x="0" y="42128"/>
              <a:ext cx="2208622" cy="506656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9812898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 bwMode="auto">
            <a:xfrm>
              <a:off x="7436634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>
              <a:off x="482034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 bwMode="auto">
            <a:xfrm>
              <a:off x="2250797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8699454" name="Рисунок 14"/>
          <p:cNvPicPr>
            <a:picLocks noChangeAspect="1"/>
          </p:cNvPicPr>
          <p:nvPr/>
        </p:nvPicPr>
        <p:blipFill>
          <a:blip r:embed="rId3"/>
          <a:srcRect l="81424"/>
          <a:stretch/>
        </p:blipFill>
        <p:spPr bwMode="auto">
          <a:xfrm>
            <a:off x="10277078" y="320456"/>
            <a:ext cx="1610710" cy="482812"/>
          </a:xfrm>
          <a:prstGeom prst="rect">
            <a:avLst/>
          </a:prstGeom>
        </p:spPr>
      </p:pic>
      <p:pic>
        <p:nvPicPr>
          <p:cNvPr id="329347976" name="Рисунок 2"/>
          <p:cNvPicPr>
            <a:picLocks noChangeAspect="1"/>
          </p:cNvPicPr>
          <p:nvPr/>
        </p:nvPicPr>
        <p:blipFill>
          <a:blip r:embed="rId3"/>
          <a:srcRect l="50787" r="24771"/>
          <a:stretch/>
        </p:blipFill>
        <p:spPr bwMode="auto">
          <a:xfrm>
            <a:off x="7583606" y="311185"/>
            <a:ext cx="2223939" cy="506655"/>
          </a:xfrm>
          <a:prstGeom prst="rect">
            <a:avLst/>
          </a:prstGeom>
        </p:spPr>
      </p:pic>
      <p:pic>
        <p:nvPicPr>
          <p:cNvPr id="763361810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8921" y="372621"/>
            <a:ext cx="1346405" cy="378481"/>
          </a:xfrm>
          <a:prstGeom prst="rect">
            <a:avLst/>
          </a:prstGeom>
        </p:spPr>
      </p:pic>
      <p:pic>
        <p:nvPicPr>
          <p:cNvPr id="1302666414" name="Рисунок 13026664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56873" y="250425"/>
            <a:ext cx="1562645" cy="552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9525" y="2473036"/>
            <a:ext cx="12182475" cy="115286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600" cap="all" dirty="0">
                <a:solidFill>
                  <a:schemeClr val="bg1"/>
                </a:solidFill>
                <a:latin typeface="Arial Black"/>
              </a:rPr>
              <a:t>Спасибо за внимание</a:t>
            </a:r>
            <a:br>
              <a:rPr lang="ru-RU" dirty="0"/>
            </a:br>
            <a:endParaRPr lang="ru-RU" dirty="0"/>
          </a:p>
        </p:txBody>
      </p:sp>
      <p:grpSp>
        <p:nvGrpSpPr>
          <p:cNvPr id="1815424743" name="Группа 10"/>
          <p:cNvGrpSpPr/>
          <p:nvPr/>
        </p:nvGrpSpPr>
        <p:grpSpPr bwMode="auto">
          <a:xfrm>
            <a:off x="196302" y="269056"/>
            <a:ext cx="9812898" cy="585612"/>
            <a:chOff x="0" y="0"/>
            <a:chExt cx="9812898" cy="585612"/>
          </a:xfrm>
        </p:grpSpPr>
        <p:pic>
          <p:nvPicPr>
            <p:cNvPr id="1955876982" name="Рисунок 13"/>
            <p:cNvPicPr>
              <a:picLocks noChangeAspect="1"/>
            </p:cNvPicPr>
            <p:nvPr/>
          </p:nvPicPr>
          <p:blipFill>
            <a:blip r:embed="rId2"/>
            <a:srcRect r="75728"/>
            <a:stretch/>
          </p:blipFill>
          <p:spPr bwMode="auto">
            <a:xfrm>
              <a:off x="0" y="42127"/>
              <a:ext cx="2208621" cy="506655"/>
            </a:xfrm>
            <a:prstGeom prst="rect">
              <a:avLst/>
            </a:prstGeom>
          </p:spPr>
        </p:pic>
        <p:cxnSp>
          <p:nvCxnSpPr>
            <p:cNvPr id="1198057445" name="Прямая соединительная линия 6"/>
            <p:cNvCxnSpPr>
              <a:cxnSpLocks/>
            </p:cNvCxnSpPr>
            <p:nvPr/>
          </p:nvCxnSpPr>
          <p:spPr bwMode="auto">
            <a:xfrm>
              <a:off x="9812898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343745" name="Прямая соединительная линия 16"/>
            <p:cNvCxnSpPr>
              <a:cxnSpLocks/>
            </p:cNvCxnSpPr>
            <p:nvPr/>
          </p:nvCxnSpPr>
          <p:spPr bwMode="auto">
            <a:xfrm>
              <a:off x="743663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33076" name="Прямая соединительная линия 17"/>
            <p:cNvCxnSpPr>
              <a:cxnSpLocks/>
            </p:cNvCxnSpPr>
            <p:nvPr/>
          </p:nvCxnSpPr>
          <p:spPr bwMode="auto">
            <a:xfrm>
              <a:off x="482034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9745018" name="Прямая соединительная линия 18"/>
            <p:cNvCxnSpPr>
              <a:cxnSpLocks/>
            </p:cNvCxnSpPr>
            <p:nvPr/>
          </p:nvCxnSpPr>
          <p:spPr bwMode="auto">
            <a:xfrm>
              <a:off x="2250796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95960296" name="Рисунок 14"/>
          <p:cNvPicPr>
            <a:picLocks noChangeAspect="1"/>
          </p:cNvPicPr>
          <p:nvPr/>
        </p:nvPicPr>
        <p:blipFill>
          <a:blip r:embed="rId2"/>
          <a:srcRect l="81424"/>
          <a:stretch/>
        </p:blipFill>
        <p:spPr bwMode="auto">
          <a:xfrm>
            <a:off x="10277077" y="320455"/>
            <a:ext cx="1610710" cy="482812"/>
          </a:xfrm>
          <a:prstGeom prst="rect">
            <a:avLst/>
          </a:prstGeom>
        </p:spPr>
      </p:pic>
      <p:pic>
        <p:nvPicPr>
          <p:cNvPr id="354704984" name="Рисунок 2"/>
          <p:cNvPicPr>
            <a:picLocks noChangeAspect="1"/>
          </p:cNvPicPr>
          <p:nvPr/>
        </p:nvPicPr>
        <p:blipFill>
          <a:blip r:embed="rId2"/>
          <a:srcRect l="50787" r="24771"/>
          <a:stretch/>
        </p:blipFill>
        <p:spPr bwMode="auto">
          <a:xfrm>
            <a:off x="7583605" y="311185"/>
            <a:ext cx="2223939" cy="506655"/>
          </a:xfrm>
          <a:prstGeom prst="rect">
            <a:avLst/>
          </a:prstGeom>
        </p:spPr>
      </p:pic>
      <p:pic>
        <p:nvPicPr>
          <p:cNvPr id="589109678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08920" y="372621"/>
            <a:ext cx="1346405" cy="378481"/>
          </a:xfrm>
          <a:prstGeom prst="rect">
            <a:avLst/>
          </a:prstGeom>
        </p:spPr>
      </p:pic>
      <p:pic>
        <p:nvPicPr>
          <p:cNvPr id="982639984" name="Рисунок 98263998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56872" y="250425"/>
            <a:ext cx="1562644" cy="55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3609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79375" y="717074"/>
            <a:ext cx="939411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Натуральные, специальные и интерьерные ткани, </a:t>
            </a:r>
            <a:b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</a:b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ключевые направления на рынке текстильной </a:t>
            </a:r>
            <a:b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</a:b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промышленности РФ</a:t>
            </a:r>
            <a:endParaRPr lang="en-US" b="1" cap="all" dirty="0">
              <a:solidFill>
                <a:srgbClr val="CD2027"/>
              </a:solidFill>
              <a:latin typeface="Arial"/>
              <a:cs typeface="Arial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 bwMode="auto">
          <a:xfrm>
            <a:off x="479376" y="0"/>
            <a:ext cx="8308282" cy="1484313"/>
          </a:xfrm>
        </p:spPr>
        <p:txBody>
          <a:bodyPr vert="horz" lIns="0" tIns="144000" rIns="0" bIns="0" anchor="t">
            <a:normAutofit/>
          </a:bodyPr>
          <a:lstStyle/>
          <a:p>
            <a:pPr>
              <a:defRPr/>
            </a:pPr>
            <a:r>
              <a:rPr lang="ru-RU" dirty="0"/>
              <a:t>Сегменты рынка</a:t>
            </a:r>
            <a:endParaRPr dirty="0"/>
          </a:p>
        </p:txBody>
      </p:sp>
      <p:pic>
        <p:nvPicPr>
          <p:cNvPr id="37" name="Picture 8" descr="https://greendari.ru/wa-data/public/shop/products/61/00/61/images/83/83.75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2231973"/>
            <a:ext cx="2308940" cy="1161919"/>
          </a:xfrm>
          <a:prstGeom prst="roundRect">
            <a:avLst>
              <a:gd name="adj" fmla="val 277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entagon 5"/>
          <p:cNvSpPr/>
          <p:nvPr/>
        </p:nvSpPr>
        <p:spPr>
          <a:xfrm>
            <a:off x="3035649" y="1773238"/>
            <a:ext cx="2193360" cy="396342"/>
          </a:xfrm>
          <a:prstGeom prst="homePlate">
            <a:avLst>
              <a:gd name="adj" fmla="val 196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Нити и волокна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6"/>
          <p:cNvSpPr/>
          <p:nvPr/>
        </p:nvSpPr>
        <p:spPr>
          <a:xfrm>
            <a:off x="5220857" y="1773238"/>
            <a:ext cx="2193360" cy="396342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Пряжа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evron 31"/>
          <p:cNvSpPr/>
          <p:nvPr/>
        </p:nvSpPr>
        <p:spPr>
          <a:xfrm>
            <a:off x="7406065" y="1773238"/>
            <a:ext cx="2193360" cy="396342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Ткани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hevron 32"/>
          <p:cNvSpPr/>
          <p:nvPr/>
        </p:nvSpPr>
        <p:spPr>
          <a:xfrm>
            <a:off x="9591272" y="1773238"/>
            <a:ext cx="2192400" cy="396342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Готовая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продукция</a:t>
            </a:r>
            <a:r>
              <a:rPr kumimoji="0" lang="ru-RU" sz="1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37"/>
          <p:cNvSpPr>
            <a:spLocks/>
          </p:cNvSpPr>
          <p:nvPr/>
        </p:nvSpPr>
        <p:spPr>
          <a:xfrm>
            <a:off x="9591272" y="2231973"/>
            <a:ext cx="2121303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Постельное белье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39"/>
          <p:cNvSpPr>
            <a:spLocks/>
          </p:cNvSpPr>
          <p:nvPr/>
        </p:nvSpPr>
        <p:spPr>
          <a:xfrm>
            <a:off x="9591272" y="2627839"/>
            <a:ext cx="2121303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Текстиль для кухни и ванны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0"/>
          <p:cNvSpPr>
            <a:spLocks/>
          </p:cNvSpPr>
          <p:nvPr/>
        </p:nvSpPr>
        <p:spPr>
          <a:xfrm>
            <a:off x="9591272" y="3023705"/>
            <a:ext cx="2121303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Домашняя одежда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30"/>
          <p:cNvSpPr>
            <a:spLocks/>
          </p:cNvSpPr>
          <p:nvPr/>
        </p:nvSpPr>
        <p:spPr>
          <a:xfrm>
            <a:off x="3035650" y="2231973"/>
            <a:ext cx="6472247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Хлопок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4"/>
          <p:cNvSpPr>
            <a:spLocks/>
          </p:cNvSpPr>
          <p:nvPr/>
        </p:nvSpPr>
        <p:spPr>
          <a:xfrm>
            <a:off x="3035650" y="2627839"/>
            <a:ext cx="6472247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9"/>
          <p:cNvSpPr>
            <a:spLocks/>
          </p:cNvSpPr>
          <p:nvPr/>
        </p:nvSpPr>
        <p:spPr>
          <a:xfrm>
            <a:off x="3035650" y="3023705"/>
            <a:ext cx="6472247" cy="370188"/>
          </a:xfrm>
          <a:prstGeom prst="roundRect">
            <a:avLst>
              <a:gd name="adj" fmla="val 8696"/>
            </a:avLst>
          </a:prstGeom>
          <a:solidFill>
            <a:srgbClr val="009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Шерсть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72"/>
          <p:cNvSpPr>
            <a:spLocks/>
          </p:cNvSpPr>
          <p:nvPr/>
        </p:nvSpPr>
        <p:spPr>
          <a:xfrm>
            <a:off x="479376" y="1773238"/>
            <a:ext cx="2308940" cy="396342"/>
          </a:xfrm>
          <a:prstGeom prst="rect">
            <a:avLst/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сегменты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9375" y="2380029"/>
            <a:ext cx="1435357" cy="4128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Натуральные ткани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34"/>
          <p:cNvCxnSpPr>
            <a:cxnSpLocks/>
          </p:cNvCxnSpPr>
          <p:nvPr/>
        </p:nvCxnSpPr>
        <p:spPr>
          <a:xfrm>
            <a:off x="479375" y="3487666"/>
            <a:ext cx="1123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035649" y="3581439"/>
            <a:ext cx="8676926" cy="1791777"/>
            <a:chOff x="3035649" y="3581439"/>
            <a:chExt cx="8676926" cy="2088249"/>
          </a:xfrm>
        </p:grpSpPr>
        <p:sp>
          <p:nvSpPr>
            <p:cNvPr id="45" name="Rounded Rectangle 41"/>
            <p:cNvSpPr>
              <a:spLocks/>
            </p:cNvSpPr>
            <p:nvPr/>
          </p:nvSpPr>
          <p:spPr>
            <a:xfrm>
              <a:off x="9591272" y="3581439"/>
              <a:ext cx="2121303" cy="818834"/>
            </a:xfrm>
            <a:prstGeom prst="roundRect">
              <a:avLst>
                <a:gd name="adj" fmla="val 2604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Спецодежда и униформа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ed Rectangle 42"/>
            <p:cNvSpPr>
              <a:spLocks/>
            </p:cNvSpPr>
            <p:nvPr/>
          </p:nvSpPr>
          <p:spPr>
            <a:xfrm>
              <a:off x="9591272" y="4427720"/>
              <a:ext cx="2120103" cy="395693"/>
            </a:xfrm>
            <a:prstGeom prst="roundRect">
              <a:avLst>
                <a:gd name="adj" fmla="val 8896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Занавески и шторы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52"/>
            <p:cNvSpPr>
              <a:spLocks/>
            </p:cNvSpPr>
            <p:nvPr/>
          </p:nvSpPr>
          <p:spPr>
            <a:xfrm>
              <a:off x="9591272" y="4850859"/>
              <a:ext cx="2121303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Изделия мебельно-декоративные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ounded Rectangle 53"/>
            <p:cNvSpPr>
              <a:spLocks/>
            </p:cNvSpPr>
            <p:nvPr/>
          </p:nvSpPr>
          <p:spPr>
            <a:xfrm>
              <a:off x="9591272" y="5273995"/>
              <a:ext cx="2121303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Настенные текстильные покрытия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8"/>
            <p:cNvSpPr>
              <a:spLocks/>
            </p:cNvSpPr>
            <p:nvPr/>
          </p:nvSpPr>
          <p:spPr>
            <a:xfrm>
              <a:off x="3035649" y="3581440"/>
              <a:ext cx="4287040" cy="2088248"/>
            </a:xfrm>
            <a:prstGeom prst="roundRect">
              <a:avLst>
                <a:gd name="adj" fmla="val 1786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Синтетические и искусственные ткани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ounded Rectangle 55"/>
            <p:cNvSpPr>
              <a:spLocks/>
            </p:cNvSpPr>
            <p:nvPr/>
          </p:nvSpPr>
          <p:spPr>
            <a:xfrm>
              <a:off x="7406066" y="3581439"/>
              <a:ext cx="2101831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 вискозы и прочих искусственных материалов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>
              <a:spLocks/>
            </p:cNvSpPr>
            <p:nvPr/>
          </p:nvSpPr>
          <p:spPr>
            <a:xfrm>
              <a:off x="7406066" y="4004580"/>
              <a:ext cx="2101831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 полиэтилена 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 пропилена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62"/>
            <p:cNvSpPr>
              <a:spLocks/>
            </p:cNvSpPr>
            <p:nvPr/>
          </p:nvSpPr>
          <p:spPr>
            <a:xfrm>
              <a:off x="7406066" y="4850859"/>
              <a:ext cx="2101831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Смесовые синтетические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ounded Rectangle 63"/>
            <p:cNvSpPr>
              <a:spLocks/>
            </p:cNvSpPr>
            <p:nvPr/>
          </p:nvSpPr>
          <p:spPr>
            <a:xfrm>
              <a:off x="7406066" y="5273995"/>
              <a:ext cx="2101831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Смесовые натуральные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ounded Rectangle 61"/>
            <p:cNvSpPr>
              <a:spLocks/>
            </p:cNvSpPr>
            <p:nvPr/>
          </p:nvSpPr>
          <p:spPr>
            <a:xfrm>
              <a:off x="7406066" y="4427720"/>
              <a:ext cx="2101831" cy="395693"/>
            </a:xfrm>
            <a:prstGeom prst="roundRect">
              <a:avLst>
                <a:gd name="adj" fmla="val 8000"/>
              </a:avLst>
            </a:prstGeom>
            <a:solidFill>
              <a:srgbClr val="009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 полиамида, арамида и полиэфира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Picture 17">
            <a:extLst>
              <a:ext uri="{FF2B5EF4-FFF2-40B4-BE49-F238E27FC236}">
                <a16:creationId xmlns:a16="http://schemas.microsoft.com/office/drawing/2014/main" id="{F00B3ED2-4C0E-B93F-6B18-F48AE4D37D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268" y="1836295"/>
            <a:ext cx="302203" cy="266812"/>
          </a:xfrm>
          <a:prstGeom prst="rect">
            <a:avLst/>
          </a:prstGeom>
        </p:spPr>
      </p:pic>
      <p:pic>
        <p:nvPicPr>
          <p:cNvPr id="66" name="Picture 18">
            <a:extLst>
              <a:ext uri="{FF2B5EF4-FFF2-40B4-BE49-F238E27FC236}">
                <a16:creationId xmlns:a16="http://schemas.microsoft.com/office/drawing/2014/main" id="{C2769EB7-675E-D0E2-D11A-E40C720119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459" y="1821886"/>
            <a:ext cx="347940" cy="307194"/>
          </a:xfrm>
          <a:prstGeom prst="rect">
            <a:avLst/>
          </a:prstGeom>
        </p:spPr>
      </p:pic>
      <p:pic>
        <p:nvPicPr>
          <p:cNvPr id="68" name="Picture 20">
            <a:extLst>
              <a:ext uri="{FF2B5EF4-FFF2-40B4-BE49-F238E27FC236}">
                <a16:creationId xmlns:a16="http://schemas.microsoft.com/office/drawing/2014/main" id="{EFF43924-747C-9727-DFD3-070B1554AE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294" y="1798770"/>
            <a:ext cx="313315" cy="339429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8109" r="65226" b="25584"/>
          <a:stretch/>
        </p:blipFill>
        <p:spPr>
          <a:xfrm>
            <a:off x="1669509" y="3576676"/>
            <a:ext cx="1152000" cy="1796540"/>
          </a:xfrm>
          <a:prstGeom prst="roundRect">
            <a:avLst>
              <a:gd name="adj" fmla="val 4035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19829" r="52728" b="19299"/>
          <a:stretch/>
        </p:blipFill>
        <p:spPr>
          <a:xfrm>
            <a:off x="479376" y="3580810"/>
            <a:ext cx="1152000" cy="1792406"/>
          </a:xfrm>
          <a:prstGeom prst="roundRect">
            <a:avLst>
              <a:gd name="adj" fmla="val 3806"/>
            </a:avLst>
          </a:prstGeom>
        </p:spPr>
      </p:pic>
      <p:sp>
        <p:nvSpPr>
          <p:cNvPr id="55" name="TextBox 54"/>
          <p:cNvSpPr txBox="1"/>
          <p:nvPr/>
        </p:nvSpPr>
        <p:spPr>
          <a:xfrm>
            <a:off x="452529" y="3733378"/>
            <a:ext cx="2127992" cy="46396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интерьерные ткани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063" y="1807934"/>
            <a:ext cx="321146" cy="321146"/>
          </a:xfrm>
          <a:prstGeom prst="rect">
            <a:avLst/>
          </a:prstGeom>
        </p:spPr>
      </p:pic>
      <p:sp>
        <p:nvSpPr>
          <p:cNvPr id="64" name="Текст 7">
            <a:extLst>
              <a:ext uri="{FF2B5EF4-FFF2-40B4-BE49-F238E27FC236}">
                <a16:creationId xmlns:a16="http://schemas.microsoft.com/office/drawing/2014/main" id="{13813F69-82AB-37C0-7A9A-B120B3CD6DA4}"/>
              </a:ext>
            </a:extLst>
          </p:cNvPr>
          <p:cNvSpPr txBox="1">
            <a:spLocks/>
          </p:cNvSpPr>
          <p:nvPr/>
        </p:nvSpPr>
        <p:spPr bwMode="auto">
          <a:xfrm>
            <a:off x="2321198" y="6308725"/>
            <a:ext cx="3517155" cy="17579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 – исследуемая продукция в рамках презентации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696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2" imgW="395" imgH="394" progId="TCLayout.ActiveDocument.1">
                  <p:embed/>
                </p:oleObj>
              </mc:Choice>
              <mc:Fallback>
                <p:oleObj name="think-cell Slide" r:id="rId82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Rectangle 5"/>
          <p:cNvSpPr>
            <a:spLocks/>
          </p:cNvSpPr>
          <p:nvPr/>
        </p:nvSpPr>
        <p:spPr>
          <a:xfrm>
            <a:off x="4517825" y="1773238"/>
            <a:ext cx="3129271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Хлопок — основной материал,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которого изготавливают продукцию из натуральных тканей</a:t>
            </a:r>
          </a:p>
        </p:txBody>
      </p:sp>
      <p:sp>
        <p:nvSpPr>
          <p:cNvPr id="179" name="Rectangle 65"/>
          <p:cNvSpPr>
            <a:spLocks/>
          </p:cNvSpPr>
          <p:nvPr/>
        </p:nvSpPr>
        <p:spPr>
          <a:xfrm>
            <a:off x="8550273" y="1778602"/>
            <a:ext cx="3162301" cy="705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компании производят до 80%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домашнего текстиля </a:t>
            </a:r>
          </a:p>
        </p:txBody>
      </p:sp>
      <p:graphicFrame>
        <p:nvGraphicFramePr>
          <p:cNvPr id="155" name="Chart 15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7515032"/>
              </p:ext>
            </p:extLst>
          </p:nvPr>
        </p:nvGraphicFramePr>
        <p:xfrm>
          <a:off x="4429125" y="3146425"/>
          <a:ext cx="3300413" cy="209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4"/>
          </a:graphicData>
        </a:graphic>
      </p:graphicFrame>
      <p:sp useBgFill="1">
        <p:nvSpPr>
          <p:cNvPr id="14" name="Freeform 13"/>
          <p:cNvSpPr/>
          <p:nvPr>
            <p:custDataLst>
              <p:tags r:id="rId3"/>
            </p:custDataLst>
          </p:nvPr>
        </p:nvSpPr>
        <p:spPr bwMode="auto">
          <a:xfrm>
            <a:off x="5508625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7" name="Freeform 16"/>
          <p:cNvSpPr/>
          <p:nvPr>
            <p:custDataLst>
              <p:tags r:id="rId4"/>
            </p:custDataLst>
          </p:nvPr>
        </p:nvSpPr>
        <p:spPr bwMode="auto">
          <a:xfrm>
            <a:off x="6554788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11"/>
          <p:cNvSpPr/>
          <p:nvPr>
            <p:custDataLst>
              <p:tags r:id="rId5"/>
            </p:custDataLst>
          </p:nvPr>
        </p:nvSpPr>
        <p:spPr bwMode="auto">
          <a:xfrm>
            <a:off x="5508625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Freeform 12"/>
          <p:cNvSpPr/>
          <p:nvPr>
            <p:custDataLst>
              <p:tags r:id="rId6"/>
            </p:custDataLst>
          </p:nvPr>
        </p:nvSpPr>
        <p:spPr bwMode="auto">
          <a:xfrm>
            <a:off x="5565775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Freeform 14"/>
          <p:cNvSpPr/>
          <p:nvPr>
            <p:custDataLst>
              <p:tags r:id="rId7"/>
            </p:custDataLst>
          </p:nvPr>
        </p:nvSpPr>
        <p:spPr bwMode="auto">
          <a:xfrm>
            <a:off x="655478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Freeform 15"/>
          <p:cNvSpPr/>
          <p:nvPr>
            <p:custDataLst>
              <p:tags r:id="rId8"/>
            </p:custDataLst>
          </p:nvPr>
        </p:nvSpPr>
        <p:spPr bwMode="auto">
          <a:xfrm>
            <a:off x="661193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9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848225" y="4154488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3E9D386-03F2-4480-8AA8-93F4D13EE088}" type="datetime'1'''''''''''''''''''''' ''''''''''''0''''''''3''''6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1 036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B4E4DBFA-086A-48B5-AF06-8FE832DA503D}" type="datetime'9''''6''''''''''''''%''''''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96%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6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092700" y="5049838"/>
            <a:ext cx="17462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6587641-586F-4C33-9511-F54B6BDD1F02}" type="datetime'2''''''9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29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7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02188" y="5081588"/>
            <a:ext cx="17462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A1823E4-9FC0-4B5D-BC43-E83A4C2286C4}" type="datetime'''''''''''''''''''''10''''''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10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87913" y="5262563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2324307-A426-4847-B911-60BFE543FE53}" type="datetime'''2''0''1''''''''''''''''9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892800" y="4071938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7F250C3-017F-4D05-8F13-43F94FBA2D8F}" type="datetime'''''''''''''1'''''''''' 1''''''''''5''''7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1 157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2CCBB7C5-ACF1-4C40-AE0C-8EA946A53F3E}" type="datetime'''''''''''9''''''''''''''''''''''''''''''''7''''''''%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97%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84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137275" y="5057775"/>
            <a:ext cx="17462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FA253D4-E14E-4214-B5B8-D3BFD019974E}" type="datetime'''''''''''''2''''''''''''''4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881688" y="5083175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6B9E85E-F618-4D4C-A0D2-03F7A6FC6A38}" type="datetime'''''''''8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8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932488" y="5262563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B974E98-F000-490A-A845-42BA76E2AC01}" type="datetime'''''''''20''''''''''2''1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8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938963" y="4032250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55B6F27-3BCD-4378-AC4C-EE342969A61F}" type="datetime'''''''1'''''''''' ''''2''1''''''''''''''''''''''2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1 212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0EA3488D-7119-4FBE-81F0-E3A21034A0CE}" type="datetime'''''''''''''''9''''8%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98%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37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183438" y="5059363"/>
            <a:ext cx="17462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BA06293-0E0F-4C10-B41D-0E39C58B84D4}" type="datetime'''''''''''''2''''''''''''''''''''''''''2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22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6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927850" y="5083175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C59ABC8B-3F23-4473-A182-2CEEB1C42A48}" type="datetime'''''''''''''''''''''''''''''''''''''''''8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8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27F9A025-537B-5096-9F5F-24283E8EEF7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978650" y="5262563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3E528B0-20B0-4C73-B289-76AB87642842}" type="datetime'''''''''''''2''''''''''''''''''''''''''''0''''''''''''''''23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6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59338" y="3325813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12EFB1F-1794-4214-9E16-BE1D6CA720F5}" type="datetime'''''''''1 ''''''''''''''''0''''''''''''''''''7''''5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1 075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903913" y="3148013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99C0783-8B44-4ED8-A1D3-84000D543DF6}" type="datetime'''1'' ''''''''''''18''9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1 189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9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950075" y="3067050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F3B77B47-086D-45CB-BE79-6785F677D93F}" type="datetime'1'''''''''''''''''''' ''''''''2''''42'''''''''''''''''''">
              <a:rPr lang="ru-RU" altLang="en-US" sz="1000" b="1" kern="12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1 242</a:t>
            </a:fld>
            <a:endParaRPr lang="ru-RU" sz="1000" b="1" kern="12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02" name="Rectangle 94"/>
          <p:cNvSpPr/>
          <p:nvPr>
            <p:custDataLst>
              <p:tags r:id="rId24"/>
            </p:custDataLst>
          </p:nvPr>
        </p:nvSpPr>
        <p:spPr bwMode="auto">
          <a:xfrm>
            <a:off x="6334125" y="5545137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" name="Rectangle 96"/>
          <p:cNvSpPr/>
          <p:nvPr>
            <p:custDataLst>
              <p:tags r:id="rId25"/>
            </p:custDataLst>
          </p:nvPr>
        </p:nvSpPr>
        <p:spPr bwMode="auto">
          <a:xfrm>
            <a:off x="6334125" y="5740399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" name="Прямоугольник 10"/>
          <p:cNvSpPr/>
          <p:nvPr>
            <p:custDataLst>
              <p:tags r:id="rId26"/>
            </p:custDataLst>
          </p:nvPr>
        </p:nvSpPr>
        <p:spPr bwMode="auto">
          <a:xfrm>
            <a:off x="6334125" y="5935662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564313" y="5553075"/>
            <a:ext cx="10128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DC4DF51-6458-4CDA-8D63-32AFAB6C8BBE}" type="datetime'''Хл''о''''''''пк''ов''ые'''''''' т''''''''''''''''ка''''ни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Хлопковые ткани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564313" y="5748338"/>
            <a:ext cx="881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C4DC226-F971-4226-9AB9-6C89A66FD6E6}" type="datetime'Льн''''''''''''''''я''н''''ы''е ''т''к''''''''а''н''''и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Льняные ткани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7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564313" y="5943600"/>
            <a:ext cx="1038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AAD6965-9D32-4CA7-BC69-F99AB37595E5}" type="datetime'Ше''''рст''я''н''''''''ы''''''''''е тк''''''''''''ани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Шерстяные ткани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4" name="Chart 153"/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7570639"/>
              </p:ext>
            </p:extLst>
          </p:nvPr>
        </p:nvGraphicFramePr>
        <p:xfrm>
          <a:off x="8467725" y="3146425"/>
          <a:ext cx="3327400" cy="209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5"/>
          </a:graphicData>
        </a:graphic>
      </p:graphicFrame>
      <p:sp useBgFill="1">
        <p:nvSpPr>
          <p:cNvPr id="34" name="Freeform 33"/>
          <p:cNvSpPr/>
          <p:nvPr>
            <p:custDataLst>
              <p:tags r:id="rId31"/>
            </p:custDataLst>
          </p:nvPr>
        </p:nvSpPr>
        <p:spPr bwMode="auto">
          <a:xfrm>
            <a:off x="9555163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37" name="Freeform 36"/>
          <p:cNvSpPr/>
          <p:nvPr>
            <p:custDataLst>
              <p:tags r:id="rId32"/>
            </p:custDataLst>
          </p:nvPr>
        </p:nvSpPr>
        <p:spPr bwMode="auto">
          <a:xfrm>
            <a:off x="10609263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Freeform 31"/>
          <p:cNvSpPr/>
          <p:nvPr>
            <p:custDataLst>
              <p:tags r:id="rId33"/>
            </p:custDataLst>
          </p:nvPr>
        </p:nvSpPr>
        <p:spPr bwMode="auto">
          <a:xfrm>
            <a:off x="955516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Freeform 32"/>
          <p:cNvSpPr/>
          <p:nvPr>
            <p:custDataLst>
              <p:tags r:id="rId34"/>
            </p:custDataLst>
          </p:nvPr>
        </p:nvSpPr>
        <p:spPr bwMode="auto">
          <a:xfrm>
            <a:off x="961231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Freeform 34"/>
          <p:cNvSpPr/>
          <p:nvPr>
            <p:custDataLst>
              <p:tags r:id="rId35"/>
            </p:custDataLst>
          </p:nvPr>
        </p:nvSpPr>
        <p:spPr bwMode="auto">
          <a:xfrm>
            <a:off x="1060926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Freeform 35"/>
          <p:cNvSpPr/>
          <p:nvPr>
            <p:custDataLst>
              <p:tags r:id="rId36"/>
            </p:custDataLst>
          </p:nvPr>
        </p:nvSpPr>
        <p:spPr bwMode="auto">
          <a:xfrm>
            <a:off x="1066641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890000" y="3949700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519F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7163E20-FEEA-47B7-9530-F93B97B7AC4E}" type="datetime'''''''''''''''''''''''''1''''''''''''''''1''''7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117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2F2C0F99-465C-4A63-8F18-5A69721474B5}" type="datetime'''''''''''''''''''78''''''%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78%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988425" y="4892675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AA94843-3C47-4384-98FE-7BDC1322050F}" type="datetime'''''''''''''''''''''''3''''''4''''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34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929688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4BFBD69-32A4-454F-B13E-00E5FC2CD127}" type="datetime'''''''''20''1''''9''''''''''''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9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9944100" y="3903663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519F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05CB36C-B8B1-43C1-BA17-22DEC7A09812}" type="datetime'1''''''''''''''2''''''''''''''''''''''''8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128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B6D135A3-31F3-40B3-830C-65501CF754E2}" type="datetime'''''8''''''''''0''''''''''''''''''''''''%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80%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042525" y="4903788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AC3D9AE-186F-4DD3-89AB-8FBCF7A3E006}" type="datetime'3''''''''''''''''2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32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9983788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81D645A-FD3F-4A91-A601-D70450AC4C6D}" type="datetime'''''''''''''''''''''2''''0''''2''''''''''''''''''1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7F9A025-537B-5096-9F5F-24283E8EEF7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1037888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D9AF960-1F21-42CA-A32C-096BE2EBA15E}" type="datetime'''''2''02''''''''''''''''''3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953500" y="32448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C026487-F2CC-48B5-9C5D-39C99A82279D}" type="datetime'''''''''''''''''''''''''''1''5''''''''0''''''''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150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0007600" y="31305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7BC7AE1-61D2-4004-BC66-F5A6E35970C3}" type="datetime'''''''''''''''''''1''''6''''0''''''''''''''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160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1061700" y="30670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612C5150-6E59-4B67-A4CC-9A0F6EAEC74A}" type="datetime'''''''1''''''''''''''''''''''''''6''6'''''''''">
              <a:rPr lang="ru-RU" altLang="en-US" sz="1000" b="1" smtClean="0">
                <a:solidFill>
                  <a:srgbClr val="000000"/>
                </a:solidFill>
                <a:latin typeface="+mn-ea"/>
              </a:rPr>
              <a:pPr/>
              <a:t>166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1096625" y="4894263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71B5627B-97BC-4B2C-B538-6F56E9322E5B}" type="datetime'''''''''''''''''''''3''''''''''''''''''''''''''''3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33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0998200" y="3860800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519F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6192FED-EFBC-44CC-87EF-F6A6606324CA}" type="datetime'''''''''1''''''3''''2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132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6E1D7136-7E0D-4E4D-86A9-59A31AC3CE16}" type="datetime'''''''''8''''''''''''''''''''''0''''''''''''''%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80%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27" name="Rectangle 129"/>
          <p:cNvSpPr/>
          <p:nvPr>
            <p:custDataLst>
              <p:tags r:id="rId49"/>
            </p:custDataLst>
          </p:nvPr>
        </p:nvSpPr>
        <p:spPr bwMode="auto">
          <a:xfrm>
            <a:off x="10517188" y="5545137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8" name="Прямоугольник 12"/>
          <p:cNvSpPr/>
          <p:nvPr>
            <p:custDataLst>
              <p:tags r:id="rId50"/>
            </p:custDataLst>
          </p:nvPr>
        </p:nvSpPr>
        <p:spPr bwMode="auto">
          <a:xfrm>
            <a:off x="10517188" y="5740399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9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0747376" y="5553075"/>
            <a:ext cx="8350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5B3CA01-81E2-46CE-AABE-301430E98793}" type="datetime'П''р''''ои''''з''''в''''''о''''''д''''''''с''''т''в''''о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Производство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0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0747375" y="5748338"/>
            <a:ext cx="5286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96799CC-53A3-462A-A01E-AE92D66763B1}" type="datetime'И''''м''''''''''''''''''''''п''''''''''''''о''''''р''''т'' ''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Импорт </a:t>
            </a:fld>
            <a:r>
              <a:rPr lang="ru-RU" altLang="en-US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kumimoji="0" lang="en-US" sz="10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1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>
          <a:xfrm>
            <a:off x="8550274" y="2602468"/>
            <a:ext cx="31623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домашнего текстиля,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>
          <a:xfrm>
            <a:off x="4539007" y="2604308"/>
            <a:ext cx="31080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натуральных тканей по видам,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 кв. 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0" name="Chart 129"/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2577280503"/>
              </p:ext>
            </p:extLst>
          </p:nvPr>
        </p:nvGraphicFramePr>
        <p:xfrm>
          <a:off x="425450" y="3208338"/>
          <a:ext cx="3294063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6"/>
          </a:graphicData>
        </a:graphic>
      </p:graphicFrame>
      <p:sp useBgFill="1">
        <p:nvSpPr>
          <p:cNvPr id="5" name="Freeform 4"/>
          <p:cNvSpPr/>
          <p:nvPr>
            <p:custDataLst>
              <p:tags r:id="rId54"/>
            </p:custDataLst>
          </p:nvPr>
        </p:nvSpPr>
        <p:spPr bwMode="auto">
          <a:xfrm>
            <a:off x="1503363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Freeform 8"/>
          <p:cNvSpPr/>
          <p:nvPr>
            <p:custDataLst>
              <p:tags r:id="rId55"/>
            </p:custDataLst>
          </p:nvPr>
        </p:nvSpPr>
        <p:spPr bwMode="auto">
          <a:xfrm>
            <a:off x="2546350" y="5084763"/>
            <a:ext cx="96839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Freeform 2"/>
          <p:cNvSpPr/>
          <p:nvPr>
            <p:custDataLst>
              <p:tags r:id="rId56"/>
            </p:custDataLst>
          </p:nvPr>
        </p:nvSpPr>
        <p:spPr bwMode="auto">
          <a:xfrm>
            <a:off x="150336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/>
          <p:cNvSpPr/>
          <p:nvPr>
            <p:custDataLst>
              <p:tags r:id="rId57"/>
            </p:custDataLst>
          </p:nvPr>
        </p:nvSpPr>
        <p:spPr bwMode="auto">
          <a:xfrm>
            <a:off x="1560513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Freeform 5"/>
          <p:cNvSpPr/>
          <p:nvPr>
            <p:custDataLst>
              <p:tags r:id="rId58"/>
            </p:custDataLst>
          </p:nvPr>
        </p:nvSpPr>
        <p:spPr bwMode="auto">
          <a:xfrm>
            <a:off x="2546350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>
            <p:custDataLst>
              <p:tags r:id="rId59"/>
            </p:custDataLst>
          </p:nvPr>
        </p:nvSpPr>
        <p:spPr bwMode="auto">
          <a:xfrm>
            <a:off x="2603500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7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842963" y="4013200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9A0F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7E2E988-4B23-4558-9A4C-A1EBF7FFA950}" type="datetime'''''''''''''1''2''''''''''''''''''''''''''''''''''''2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122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3F7398E1-6EFB-40C8-90E3-31302B69A4F9}" type="datetime'''''''81%''''''''''''''''''''''''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81%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96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941388" y="4913313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7BC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D21A937-2A9C-4B0E-BE32-18B0B913DEA8}" type="datetime'''''''''''''''''''2''''''''''''''''''''6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26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5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976313" y="5075238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646C993-A9CA-4E3B-872E-668D88E37883}" type="datetime'''''''''''''''''''''''''''''''''''''''''''''3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3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82650" y="5254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C2ECC310-B69F-4B8C-B4C4-E1C1A680AD1B}" type="datetime'''''''2''''''''''0''''''1''''''''''''''9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1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1885950" y="3959225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9A0F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E262EDB-8925-4980-B185-2B9786C258EF}" type="datetime'''''''''''''''''''''''''''''1''3''''''''2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132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383B3411-9DF0-4D24-8EBD-E9194B758087}" type="datetime'''8''''''''''''''''''''2''''''''''''''''''''''''''''%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82%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00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1984375" y="4903788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7BC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61FA569-AF73-46C6-A882-325B14E22B61}" type="datetime'''''''''''''''''24''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9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2019300" y="5064125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23D1327-F0BD-4097-8CC2-BDFDB900F2DB}" type="datetime'4''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925638" y="5254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7294AFB5-E046-4B0E-84AC-A86FFD2C5697}" type="datetime'''2''''''''''02''''''''''''''''''''1''''''''''''''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9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2928938" y="3929063"/>
            <a:ext cx="3730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9A0F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70EEC6EB-B791-4B96-AA7C-E908C8FA425A}" type="datetime'''''''''''1''''''''''''''''38''''''''''''''''''''''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138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822059E5-FD1B-4889-AFFD-FF2D8E3965AA}" type="datetime'''''''''''''''''''''8''3''''''%''''''''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83%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08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3027363" y="4908550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CE72581-7268-49AD-96AD-1871D033C439}" type="datetime'''''''2''''''''''4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1" name="Text Placeholder 2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3062288" y="5067300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6C96601-9F5C-4BD8-8850-08193731F816}" type="datetime'''''''''''''''''''''''''4''''''''''''''''''''''''''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4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27F9A025-537B-5096-9F5F-24283E8EEF76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2968625" y="5254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ED0FAB5-3514-4DA7-AB56-EDCA2C9D24AB}" type="datetime'''''''''''''''''''''''''''''''2''''''''0''''''2''''''3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4" name="Text Placeholder 2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906463" y="3305175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D4941CE-6839-46B4-81D4-A7B51495F471}" type="datetime'''''''''''''150''''''''''''''''''''''''''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150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8" name="Text Placeholder 2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1949450" y="31940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640B25C-99E1-4B44-96A9-5EFF2F65A584}" type="datetime'''''''''''''1''''''''''60''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160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306" name="Text Placeholder 2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2992438" y="3128963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B021C08-296D-4DCA-A1C9-AEAB8155C9BB}" type="datetime'''''''''''''1''''''''6''''''6'''''''''''">
              <a:rPr lang="ru-RU" altLang="en-US" sz="1000" b="1" smtClean="0">
                <a:solidFill>
                  <a:srgbClr val="000000"/>
                </a:solidFill>
                <a:latin typeface="+mn-ea"/>
              </a:rPr>
              <a:pPr/>
              <a:t>166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5" name="Rectangle 284"/>
          <p:cNvSpPr/>
          <p:nvPr>
            <p:custDataLst>
              <p:tags r:id="rId75"/>
            </p:custDataLst>
          </p:nvPr>
        </p:nvSpPr>
        <p:spPr bwMode="auto">
          <a:xfrm>
            <a:off x="1911350" y="5545138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6" name="Rectangle 285"/>
          <p:cNvSpPr/>
          <p:nvPr>
            <p:custDataLst>
              <p:tags r:id="rId76"/>
            </p:custDataLst>
          </p:nvPr>
        </p:nvSpPr>
        <p:spPr bwMode="auto">
          <a:xfrm>
            <a:off x="1911350" y="5740400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7" name="Прямоугольник 22"/>
          <p:cNvSpPr/>
          <p:nvPr>
            <p:custDataLst>
              <p:tags r:id="rId77"/>
            </p:custDataLst>
          </p:nvPr>
        </p:nvSpPr>
        <p:spPr bwMode="auto">
          <a:xfrm>
            <a:off x="1911350" y="5935663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8" name="Text Placeholder 2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2141538" y="5553075"/>
            <a:ext cx="1093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21E8371-26D1-4CA8-A5D9-3E810987686C}" type="datetime'''''Пос''''''те''''''''л''ьно''''''е бе''''''л''ье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Постельное белье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9" name="Text Placeholder 2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2141539" y="5748338"/>
            <a:ext cx="1660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5483A9D-98D1-4ABE-B54F-B07B6E6E4B42}" type="datetime'''''''''Тексти''ль д''л''''я ку''''''''хн''и'' и ''ванны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Текстиль для кухни и ванны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0" name="Text Placeholder 2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2141538" y="5943600"/>
            <a:ext cx="11001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962BE30-146F-4EEA-8A76-4773D0F212E5}" type="datetime'''''''Дома''''ш''''н''я''''я'''' о''''''''''д''''ежд''''а''''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Домашняя одежда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1" name="Rectangle 291"/>
          <p:cNvSpPr>
            <a:spLocks/>
          </p:cNvSpPr>
          <p:nvPr/>
        </p:nvSpPr>
        <p:spPr>
          <a:xfrm>
            <a:off x="479376" y="1773238"/>
            <a:ext cx="3157587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80%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домашнего текстиля составляет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постельное белье</a:t>
            </a:r>
          </a:p>
        </p:txBody>
      </p:sp>
      <p:sp>
        <p:nvSpPr>
          <p:cNvPr id="262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>
          <a:xfrm>
            <a:off x="491808" y="2602468"/>
            <a:ext cx="31451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домашнего текстиля,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2" name="Straight Connector 34"/>
          <p:cNvCxnSpPr>
            <a:cxnSpLocks/>
          </p:cNvCxnSpPr>
          <p:nvPr/>
        </p:nvCxnSpPr>
        <p:spPr bwMode="auto">
          <a:xfrm rot="5400000">
            <a:off x="1919776" y="3933238"/>
            <a:ext cx="43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34"/>
          <p:cNvCxnSpPr>
            <a:cxnSpLocks/>
          </p:cNvCxnSpPr>
          <p:nvPr/>
        </p:nvCxnSpPr>
        <p:spPr bwMode="auto">
          <a:xfrm rot="5400000">
            <a:off x="5952224" y="3933238"/>
            <a:ext cx="43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Группа 312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12" name="Заголовок 12"/>
          <p:cNvSpPr>
            <a:spLocks noGrp="1"/>
          </p:cNvSpPr>
          <p:nvPr>
            <p:ph type="title"/>
          </p:nvPr>
        </p:nvSpPr>
        <p:spPr bwMode="auto">
          <a:xfrm>
            <a:off x="479376" y="0"/>
            <a:ext cx="8308282" cy="1484313"/>
          </a:xfrm>
        </p:spPr>
        <p:txBody>
          <a:bodyPr vert="horz" lIns="0" tIns="144000" rIns="0" bIns="0" anchor="t">
            <a:normAutofit/>
          </a:bodyPr>
          <a:lstStyle/>
          <a:p>
            <a:pPr>
              <a:defRPr/>
            </a:pPr>
            <a:r>
              <a:rPr lang="ru-RU" dirty="0"/>
              <a:t>НАТУРАЛЬНЫЕ ТКАНИ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 bwMode="auto">
          <a:xfrm>
            <a:off x="479375" y="717074"/>
            <a:ext cx="79281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Не более 20% домашнего текстиля из натуральных тканей импортируется в Россию, при этом постельное белье из хлопка — основное направление производства</a:t>
            </a:r>
          </a:p>
        </p:txBody>
      </p:sp>
      <p:sp>
        <p:nvSpPr>
          <p:cNvPr id="119" name="Текст 7">
            <a:extLst>
              <a:ext uri="{FF2B5EF4-FFF2-40B4-BE49-F238E27FC236}">
                <a16:creationId xmlns:a16="http://schemas.microsoft.com/office/drawing/2014/main" id="{13813F69-82AB-37C0-7A9A-B120B3CD6DA4}"/>
              </a:ext>
            </a:extLst>
          </p:cNvPr>
          <p:cNvSpPr txBox="1">
            <a:spLocks/>
          </p:cNvSpPr>
          <p:nvPr/>
        </p:nvSpPr>
        <p:spPr bwMode="auto">
          <a:xfrm>
            <a:off x="2321198" y="6308725"/>
            <a:ext cx="3517155" cy="17579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 – объём импорта в 2023 г. оценен на основе исторических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888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3337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395" imgH="394" progId="TCLayout.ActiveDocument.1">
                  <p:embed/>
                </p:oleObj>
              </mc:Choice>
              <mc:Fallback>
                <p:oleObj name="think-cell Slide" r:id="rId49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Chart 7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9316858"/>
              </p:ext>
            </p:extLst>
          </p:nvPr>
        </p:nvGraphicFramePr>
        <p:xfrm>
          <a:off x="4429125" y="3171825"/>
          <a:ext cx="3300413" cy="206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 useBgFill="1">
        <p:nvSpPr>
          <p:cNvPr id="6" name="Freeform 5"/>
          <p:cNvSpPr/>
          <p:nvPr>
            <p:custDataLst>
              <p:tags r:id="rId3"/>
            </p:custDataLst>
          </p:nvPr>
        </p:nvSpPr>
        <p:spPr bwMode="auto">
          <a:xfrm>
            <a:off x="5508625" y="5084763"/>
            <a:ext cx="96839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0" name="Freeform 9"/>
          <p:cNvSpPr/>
          <p:nvPr>
            <p:custDataLst>
              <p:tags r:id="rId4"/>
            </p:custDataLst>
          </p:nvPr>
        </p:nvSpPr>
        <p:spPr bwMode="auto">
          <a:xfrm>
            <a:off x="6554788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/>
          <p:cNvSpPr/>
          <p:nvPr>
            <p:custDataLst>
              <p:tags r:id="rId5"/>
            </p:custDataLst>
          </p:nvPr>
        </p:nvSpPr>
        <p:spPr bwMode="auto">
          <a:xfrm>
            <a:off x="550862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Freeform 4"/>
          <p:cNvSpPr/>
          <p:nvPr>
            <p:custDataLst>
              <p:tags r:id="rId6"/>
            </p:custDataLst>
          </p:nvPr>
        </p:nvSpPr>
        <p:spPr bwMode="auto">
          <a:xfrm>
            <a:off x="556577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>
            <p:custDataLst>
              <p:tags r:id="rId7"/>
            </p:custDataLst>
          </p:nvPr>
        </p:nvSpPr>
        <p:spPr bwMode="auto">
          <a:xfrm>
            <a:off x="655478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>
            <p:custDataLst>
              <p:tags r:id="rId8"/>
            </p:custDataLst>
          </p:nvPr>
        </p:nvSpPr>
        <p:spPr bwMode="auto">
          <a:xfrm>
            <a:off x="661193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891088" y="40068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C301663-9792-4B6B-B78D-4050D38AA796}" type="datetime'''''''''''''''''''''''7''9%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79%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891088" y="49022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7BC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6354E46-FFF2-4F74-8116-3102FB69459B}" type="datetime'2''''''''''''1''''''''''''''''''''''''''''''''%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21%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8BF0477C-2BE6-CD0E-E049-44524CD4E67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887913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01EE4E5F-BCC7-4DB9-AF7C-AA4532E7C102}" type="datetime'''''''2''''''''''''0''''''''1''''''''''''''''''9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935663" y="3978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4DEC846-6740-4F8F-88D7-D23E224D05FF}" type="datetime'''''''''''8''''''''''3''''''''%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83%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935663" y="49307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2F595EE-9FBC-4A49-A31A-654C176878E7}" type="datetime'''''''''''''''''1''''''''''''''''7''''''%''''''''''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17%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6601A632-F9DB-DD86-57AB-B24CFE1310D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32488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A69471FD-C744-414C-AD83-8452FA254B6D}" type="datetime'''''''''2''''''''''''''''''''0''2''''''1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981825" y="40465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9BB7081-DF6A-4ACE-8533-C9D837C825D6}" type="datetime'9''''''''''''''''''''''''''''''''''0%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90%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981825" y="49926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E5FB95E-1E92-49E9-A29B-E576C76842DA}" type="datetime'''1''''''''''''''''''''''0''''''''''%''''''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10%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F2439FA3-6165-7C2E-9FB0-0C4CA681025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978650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87C1E9C2-C15E-4007-A139-44795926719E}" type="datetime'''2''''''''''''''''0''''23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911725" y="3205163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4E71797-CFB3-402A-B733-B868CA42C84B}" type="datetime'''''''2''''''''2''''''''''''''''''''''''''''''''''''0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220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956300" y="30924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F693F0A-7F49-4E26-BFCC-9F5B5FBF213B}" type="datetime'''2''''''3''''''''''''''''''''''4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234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002463" y="310515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A1755FD-CEFA-48DD-8A80-44E7917B903A}" type="datetime'''2''''''''''''''''''3''''''''2'''''''''''''''''''''">
              <a:rPr lang="ru-RU" altLang="en-US" sz="1000" b="1" smtClean="0">
                <a:solidFill>
                  <a:srgbClr val="000000"/>
                </a:solidFill>
                <a:latin typeface="+mn-ea"/>
              </a:rPr>
              <a:pPr/>
              <a:t>232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89" name="Chart 88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3329390"/>
              </p:ext>
            </p:extLst>
          </p:nvPr>
        </p:nvGraphicFramePr>
        <p:xfrm>
          <a:off x="8467725" y="3100388"/>
          <a:ext cx="3327400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 useBgFill="1">
        <p:nvSpPr>
          <p:cNvPr id="14" name="Freeform 13"/>
          <p:cNvSpPr/>
          <p:nvPr>
            <p:custDataLst>
              <p:tags r:id="rId22"/>
            </p:custDataLst>
          </p:nvPr>
        </p:nvSpPr>
        <p:spPr bwMode="auto">
          <a:xfrm>
            <a:off x="9555163" y="5011738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7" name="Freeform 16"/>
          <p:cNvSpPr/>
          <p:nvPr>
            <p:custDataLst>
              <p:tags r:id="rId23"/>
            </p:custDataLst>
          </p:nvPr>
        </p:nvSpPr>
        <p:spPr bwMode="auto">
          <a:xfrm>
            <a:off x="10609263" y="5011738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11"/>
          <p:cNvSpPr/>
          <p:nvPr>
            <p:custDataLst>
              <p:tags r:id="rId24"/>
            </p:custDataLst>
          </p:nvPr>
        </p:nvSpPr>
        <p:spPr bwMode="auto">
          <a:xfrm>
            <a:off x="9555163" y="5011738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Freeform 12"/>
          <p:cNvSpPr/>
          <p:nvPr>
            <p:custDataLst>
              <p:tags r:id="rId25"/>
            </p:custDataLst>
          </p:nvPr>
        </p:nvSpPr>
        <p:spPr bwMode="auto">
          <a:xfrm>
            <a:off x="9612313" y="5011738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Freeform 14"/>
          <p:cNvSpPr/>
          <p:nvPr>
            <p:custDataLst>
              <p:tags r:id="rId26"/>
            </p:custDataLst>
          </p:nvPr>
        </p:nvSpPr>
        <p:spPr bwMode="auto">
          <a:xfrm>
            <a:off x="10609263" y="5011738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Freeform 15"/>
          <p:cNvSpPr/>
          <p:nvPr>
            <p:custDataLst>
              <p:tags r:id="rId27"/>
            </p:custDataLst>
          </p:nvPr>
        </p:nvSpPr>
        <p:spPr bwMode="auto">
          <a:xfrm>
            <a:off x="10666413" y="5011738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932863" y="444341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7BC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10F5B18-A645-41BF-B330-FBAF45D5E2A2}" type="datetime'''''''''''''6''''''''''''''''''''''''''''''''9''''%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69%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932863" y="36210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FF5692CD-C93E-4346-B4A8-143C5E39D187}" type="datetime'''''3''''''1%'''''''''''''">
              <a:rPr lang="en-US" altLang="en-US" sz="100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pPr/>
              <a:t>31%</a:t>
            </a:fld>
            <a:endParaRPr lang="en-US" sz="10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929688" y="5127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7D82D06-7800-4918-8F79-E4F5E1E107A4}" type="datetime'''2''''''''''''''''0''''1''''''''''''''''''9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986963" y="43846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5303475-2BDF-4538-981D-0756B5E04BAE}" type="datetime'''''6''9''''''''''''''%''''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69%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986963" y="34750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D31FCAA4-4380-42C6-8E7A-804AB14AB9B7}" type="datetime'''''''''''''''3''''''1''''''''''''''''''''''%'''''''''''">
              <a:rPr lang="en-US" altLang="en-US" sz="100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pPr/>
              <a:t>31%</a:t>
            </a:fld>
            <a:endParaRPr lang="en-US" sz="10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983788" y="5127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22AF76C-AD17-4B60-ACBE-9807A7911DEA}" type="datetime'''''''''''2''''''02''''''''''''1''''''''''''''''''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1041063" y="43751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40D4060-2272-452C-8CD3-BC7521073581}" type="datetime'''''''''''''''''''''''''''''''6''''''''''''''''''''''7''''%'">
              <a:rPr lang="en-US" altLang="en-US" sz="1000" smtClean="0">
                <a:solidFill>
                  <a:srgbClr val="000000"/>
                </a:solidFill>
                <a:latin typeface="+mn-ea"/>
              </a:rPr>
              <a:pPr/>
              <a:t>67%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1041063" y="34242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6D3E1A04-0F40-4C4E-A7B4-CE7E025B303D}" type="datetime'''''''''''3''''''''''''''''''''''3%'''''''''''''''''">
              <a:rPr lang="en-US" altLang="en-US" sz="1000" smtClean="0">
                <a:solidFill>
                  <a:schemeClr val="bg1"/>
                </a:solidFill>
                <a:latin typeface="+mn-ea"/>
              </a:rPr>
              <a:pPr/>
              <a:t>33%</a:t>
            </a:fld>
            <a:endParaRPr lang="en-US" sz="10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037888" y="51276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FAE5002-7158-4A4A-8DED-7E56E077A352}" type="datetime'2''0''''''''''''''''''''''''''''''''''''''2''''''''''3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901113" y="3276600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5D4C9D8-6DDC-4828-BDCF-39A8E1F59B55}" type="datetime'''''''1'''''''''''''''''''''''''' ''''''''''''''''''0''''75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1 075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9955213" y="3101975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DAC1B93-C8C6-41B1-ABBF-BFFC9DA28BD9}" type="datetime'1'''''''''''''''''''''''''''' ''189''''''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1 189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5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1009313" y="3021014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7B43EB6D-BFDF-4B6E-8EE4-8462F8A0D9B9}" type="datetime'''''''1'''''''''''' ''''''''''''''''2''4''''''''''2'">
              <a:rPr lang="ru-RU" altLang="en-US" sz="1000" b="1" kern="1200" smtClean="0">
                <a:solidFill>
                  <a:srgbClr val="000000"/>
                </a:solidFill>
                <a:latin typeface="+mn-ea"/>
              </a:rPr>
              <a:pPr/>
              <a:t>1 242</a:t>
            </a:fld>
            <a:endParaRPr lang="ru-RU" sz="1000" b="1" kern="12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5" name="Rectangle 409"/>
          <p:cNvSpPr>
            <a:spLocks/>
          </p:cNvSpPr>
          <p:nvPr/>
        </p:nvSpPr>
        <p:spPr>
          <a:xfrm>
            <a:off x="470156" y="2698751"/>
            <a:ext cx="3011232" cy="245903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defTabSz="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хлопкового сырья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волокон и нитей в РФ незначительно и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промышленных масштабах</a:t>
            </a:r>
          </a:p>
          <a:p>
            <a:pPr marL="171450" lvl="0" indent="-171450" defTabSz="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потреблении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шерстяных и льняных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волокон и нитей также значительная доля приходится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импортируемую продукцию</a:t>
            </a:r>
          </a:p>
        </p:txBody>
      </p:sp>
      <p:sp>
        <p:nvSpPr>
          <p:cNvPr id="156" name="Rectangle 508"/>
          <p:cNvSpPr/>
          <p:nvPr>
            <p:custDataLst>
              <p:tags r:id="rId40"/>
            </p:custDataLst>
          </p:nvPr>
        </p:nvSpPr>
        <p:spPr bwMode="auto">
          <a:xfrm>
            <a:off x="6542088" y="5559425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509"/>
          <p:cNvSpPr/>
          <p:nvPr>
            <p:custDataLst>
              <p:tags r:id="rId41"/>
            </p:custDataLst>
          </p:nvPr>
        </p:nvSpPr>
        <p:spPr bwMode="auto">
          <a:xfrm>
            <a:off x="6542088" y="5754688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772275" y="5567363"/>
            <a:ext cx="446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87E40842-F522-4D72-9E85-2556456C1DBE}" type="datetime'''''И''м''''''''''''п''''о''''''р''''''''т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Импорт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772275" y="5762625"/>
            <a:ext cx="8350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0B74F3BC-EAD0-4952-A7D8-7DD09EF9490E}" type="datetime'''''''''''П''''''''р''оизв''од''''''''''ст''''''''в''''о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Производство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1" name="Rectangle 523"/>
          <p:cNvSpPr/>
          <p:nvPr>
            <p:custDataLst>
              <p:tags r:id="rId44"/>
            </p:custDataLst>
          </p:nvPr>
        </p:nvSpPr>
        <p:spPr bwMode="auto">
          <a:xfrm>
            <a:off x="10596563" y="5754688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tangle 524"/>
          <p:cNvSpPr/>
          <p:nvPr>
            <p:custDataLst>
              <p:tags r:id="rId45"/>
            </p:custDataLst>
          </p:nvPr>
        </p:nvSpPr>
        <p:spPr bwMode="auto">
          <a:xfrm>
            <a:off x="10596563" y="5559425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826750" y="5762625"/>
            <a:ext cx="8350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6D90E491-70EA-49E7-9C04-0E03D3CA3645}" type="datetime'''П''р''''о''и''''''''''''''''зв''''''''''о''дст''''в''о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Производство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826750" y="5567363"/>
            <a:ext cx="446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7905A383-779A-499E-B239-132DDF94EC4A}" type="datetime'И''''м''''''пор''''''''''''''''''''''''''''''''''т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Импорт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4" name="Группа 273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82" name="Заголовок 12"/>
          <p:cNvSpPr>
            <a:spLocks noGrp="1"/>
          </p:cNvSpPr>
          <p:nvPr>
            <p:ph type="title"/>
          </p:nvPr>
        </p:nvSpPr>
        <p:spPr bwMode="auto">
          <a:xfrm>
            <a:off x="479376" y="0"/>
            <a:ext cx="8308282" cy="1484313"/>
          </a:xfrm>
        </p:spPr>
        <p:txBody>
          <a:bodyPr vert="horz" lIns="0" tIns="144000" rIns="0" bIns="0" anchor="t">
            <a:normAutofit/>
          </a:bodyPr>
          <a:lstStyle/>
          <a:p>
            <a:pPr>
              <a:defRPr/>
            </a:pPr>
            <a:r>
              <a:rPr lang="ru-RU" dirty="0"/>
              <a:t>НАТУРАЛЬНЫЕ ТКАНИ</a:t>
            </a:r>
            <a:br>
              <a:rPr lang="ru-RU" dirty="0"/>
            </a:br>
            <a:endParaRPr lang="en-US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479375" y="940313"/>
            <a:ext cx="79281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До 80% сырья для производства домашнего текстиля из натуральных тканей импортируется в Россию</a:t>
            </a:r>
          </a:p>
        </p:txBody>
      </p:sp>
      <p:cxnSp>
        <p:nvCxnSpPr>
          <p:cNvPr id="100" name="Straight Connector 34"/>
          <p:cNvCxnSpPr>
            <a:cxnSpLocks/>
          </p:cNvCxnSpPr>
          <p:nvPr/>
        </p:nvCxnSpPr>
        <p:spPr bwMode="auto">
          <a:xfrm>
            <a:off x="4079776" y="1844824"/>
            <a:ext cx="0" cy="4248414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4"/>
          <p:cNvCxnSpPr>
            <a:cxnSpLocks/>
          </p:cNvCxnSpPr>
          <p:nvPr/>
        </p:nvCxnSpPr>
        <p:spPr bwMode="auto">
          <a:xfrm>
            <a:off x="8112224" y="1844824"/>
            <a:ext cx="0" cy="4248414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hevron 142"/>
          <p:cNvSpPr>
            <a:spLocks/>
          </p:cNvSpPr>
          <p:nvPr/>
        </p:nvSpPr>
        <p:spPr bwMode="auto">
          <a:xfrm>
            <a:off x="8582074" y="1844824"/>
            <a:ext cx="3130550" cy="712800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Ткани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Pentagon 134"/>
          <p:cNvSpPr/>
          <p:nvPr/>
        </p:nvSpPr>
        <p:spPr bwMode="auto">
          <a:xfrm>
            <a:off x="493711" y="1844824"/>
            <a:ext cx="3132001" cy="712800"/>
          </a:xfrm>
          <a:prstGeom prst="homePlate">
            <a:avLst>
              <a:gd name="adj" fmla="val 196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Нити и волокна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Picture 17"/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683" y="1976097"/>
            <a:ext cx="396496" cy="401769"/>
          </a:xfrm>
          <a:prstGeom prst="rect">
            <a:avLst/>
          </a:prstGeom>
          <a:solidFill>
            <a:srgbClr val="022D7A"/>
          </a:solidFill>
        </p:spPr>
      </p:pic>
      <p:sp>
        <p:nvSpPr>
          <p:cNvPr id="166" name="Chevron 135"/>
          <p:cNvSpPr/>
          <p:nvPr/>
        </p:nvSpPr>
        <p:spPr bwMode="auto">
          <a:xfrm>
            <a:off x="4511821" y="1844824"/>
            <a:ext cx="3132001" cy="712800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Пряжа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Picture 18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38150" y="1976097"/>
            <a:ext cx="466560" cy="462575"/>
          </a:xfrm>
          <a:prstGeom prst="rect">
            <a:avLst/>
          </a:prstGeom>
          <a:solidFill>
            <a:srgbClr val="022D7A"/>
          </a:solidFill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1750" y="1938486"/>
            <a:ext cx="507999" cy="507999"/>
          </a:xfrm>
          <a:prstGeom prst="rect">
            <a:avLst/>
          </a:prstGeom>
        </p:spPr>
      </p:pic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 bwMode="auto">
          <a:xfrm>
            <a:off x="8550274" y="2602468"/>
            <a:ext cx="31623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натуральных тканей,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кв. м.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 bwMode="auto">
          <a:xfrm>
            <a:off x="4539007" y="2604308"/>
            <a:ext cx="31080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пряжи для натуральных тканей,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918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395" imgH="394" progId="TCLayout.ActiveDocument.1">
                  <p:embed/>
                </p:oleObj>
              </mc:Choice>
              <mc:Fallback>
                <p:oleObj name="think-cell Slide" r:id="rId37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graphicFrame>
        <p:nvGraphicFramePr>
          <p:cNvPr id="90" name="Chart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662870"/>
              </p:ext>
            </p:extLst>
          </p:nvPr>
        </p:nvGraphicFramePr>
        <p:xfrm>
          <a:off x="6445250" y="3033713"/>
          <a:ext cx="2944813" cy="337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91" name="Rectangle 38"/>
          <p:cNvSpPr/>
          <p:nvPr>
            <p:custDataLst>
              <p:tags r:id="rId3"/>
            </p:custDataLst>
          </p:nvPr>
        </p:nvSpPr>
        <p:spPr bwMode="auto">
          <a:xfrm>
            <a:off x="9952038" y="3408363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Rectangle 37"/>
          <p:cNvSpPr/>
          <p:nvPr>
            <p:custDataLst>
              <p:tags r:id="rId4"/>
            </p:custDataLst>
          </p:nvPr>
        </p:nvSpPr>
        <p:spPr bwMode="auto">
          <a:xfrm>
            <a:off x="9952038" y="3603625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Rectangle 39"/>
          <p:cNvSpPr/>
          <p:nvPr>
            <p:custDataLst>
              <p:tags r:id="rId5"/>
            </p:custDataLst>
          </p:nvPr>
        </p:nvSpPr>
        <p:spPr bwMode="auto">
          <a:xfrm>
            <a:off x="9952038" y="3798888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4" name="Rectangle 36"/>
          <p:cNvSpPr/>
          <p:nvPr>
            <p:custDataLst>
              <p:tags r:id="rId6"/>
            </p:custDataLst>
          </p:nvPr>
        </p:nvSpPr>
        <p:spPr bwMode="auto">
          <a:xfrm>
            <a:off x="9952038" y="3994150"/>
            <a:ext cx="179388" cy="133350"/>
          </a:xfrm>
          <a:prstGeom prst="rect">
            <a:avLst/>
          </a:prstGeom>
          <a:solidFill>
            <a:srgbClr val="75C7F8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ectangle 40"/>
          <p:cNvSpPr/>
          <p:nvPr>
            <p:custDataLst>
              <p:tags r:id="rId7"/>
            </p:custDataLst>
          </p:nvPr>
        </p:nvSpPr>
        <p:spPr bwMode="auto">
          <a:xfrm>
            <a:off x="9952038" y="4189413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182225" y="3416300"/>
            <a:ext cx="7477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A12AB1F-8D54-4BD1-A91F-43E370433AD4}" type="datetime'''С''''''''''п''''''''''ец''''''''''''''оде''ж''да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Спецодежда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182225" y="3611563"/>
            <a:ext cx="460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4FEA9EE-B7AB-421E-9A72-B79C7062E0A8}" type="datetime'''''''''''''''''''''''''Ме''б''''''''''ел''''''ь''''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Мебель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182225" y="3806825"/>
            <a:ext cx="8429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E825376-658B-48EA-A67D-A70B162C3C8C}" type="datetime'''''Ш''''''''''''''''торы'''''''' ''и ''''''''т''юль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Шторы и тюль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182225" y="4002088"/>
            <a:ext cx="530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5762840-20C8-4B6F-A14E-193CF07E8E66}" type="datetime'''''М''''а''''''''''т''''''''''''''ра''с''''ы''''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Матрасы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182225" y="4197350"/>
            <a:ext cx="4381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Прочее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93038" y="442883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>
          <a:xfrm>
            <a:off x="6337301" y="2890838"/>
            <a:ext cx="537407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потребления специальных и интерьерных тканей в 2022 г.,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3" name="Rectangle 57"/>
          <p:cNvSpPr>
            <a:spLocks/>
          </p:cNvSpPr>
          <p:nvPr/>
        </p:nvSpPr>
        <p:spPr>
          <a:xfrm>
            <a:off x="479376" y="1951574"/>
            <a:ext cx="5411786" cy="829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специальных и интерьерных тканей большую часть составляют синтетические ткани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полиамида, арамида, полиэфира и смесовых синтетических тканей</a:t>
            </a:r>
          </a:p>
        </p:txBody>
      </p:sp>
      <p:graphicFrame>
        <p:nvGraphicFramePr>
          <p:cNvPr id="114" name="Chart 11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46257413"/>
              </p:ext>
            </p:extLst>
          </p:nvPr>
        </p:nvGraphicFramePr>
        <p:xfrm>
          <a:off x="396875" y="3275013"/>
          <a:ext cx="5576888" cy="19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 useBgFill="1">
        <p:nvSpPr>
          <p:cNvPr id="5" name="Freeform 4"/>
          <p:cNvSpPr/>
          <p:nvPr>
            <p:custDataLst>
              <p:tags r:id="rId14"/>
            </p:custDataLst>
          </p:nvPr>
        </p:nvSpPr>
        <p:spPr bwMode="auto">
          <a:xfrm>
            <a:off x="2235200" y="510381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Freeform 8"/>
          <p:cNvSpPr/>
          <p:nvPr>
            <p:custDataLst>
              <p:tags r:id="rId15"/>
            </p:custDataLst>
          </p:nvPr>
        </p:nvSpPr>
        <p:spPr bwMode="auto">
          <a:xfrm>
            <a:off x="4038600" y="510381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Freeform 2"/>
          <p:cNvSpPr/>
          <p:nvPr>
            <p:custDataLst>
              <p:tags r:id="rId16"/>
            </p:custDataLst>
          </p:nvPr>
        </p:nvSpPr>
        <p:spPr bwMode="auto">
          <a:xfrm>
            <a:off x="2235200" y="510381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/>
          <p:cNvSpPr/>
          <p:nvPr>
            <p:custDataLst>
              <p:tags r:id="rId17"/>
            </p:custDataLst>
          </p:nvPr>
        </p:nvSpPr>
        <p:spPr bwMode="auto">
          <a:xfrm>
            <a:off x="2292350" y="510381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Freeform 5"/>
          <p:cNvSpPr/>
          <p:nvPr>
            <p:custDataLst>
              <p:tags r:id="rId18"/>
            </p:custDataLst>
          </p:nvPr>
        </p:nvSpPr>
        <p:spPr bwMode="auto">
          <a:xfrm>
            <a:off x="4038600" y="510381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>
            <p:custDataLst>
              <p:tags r:id="rId19"/>
            </p:custDataLst>
          </p:nvPr>
        </p:nvSpPr>
        <p:spPr bwMode="auto">
          <a:xfrm>
            <a:off x="4095750" y="510381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143000" y="4311650"/>
            <a:ext cx="477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4FA8CF8-D3BF-4C46-8FDE-2F9F8D2E682D}" type="datetime'''1'' ''''''''''''''''''''''7''''''''''''''''''''''''''26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1 726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8FAA9972-0B5D-4298-B211-AA4FBEFC7251}" type="datetime'''''''''99,''''''''''''''''''''''''''''9''''''%''''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99,9%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328738" y="5106988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73C1E5E-8AD3-4B2B-90E9-5F4E0271991E}" type="datetime'''''''1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235075" y="528637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6D781132-6071-4DDC-B7FA-24F009E7516B}" type="datetime'2''01''9''''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911475" y="4252913"/>
            <a:ext cx="5476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3A67DA6-2BEE-445B-9298-D631154EE9AD}" type="datetime'''''''''''''''''''''''1 ''''''8''''''6''''''''6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1 866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E6DB6A81-556E-483B-9A5B-8BF1BCF3778C}" type="datetime'1''''''0''0'''''''''',''''0''''''%''''''''''''''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100,0%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132138" y="5106988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72CA71F-A551-46E8-9BE7-583DDD0777E0}" type="datetime'''''''''''''''1''''''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038475" y="528637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5C73C97-43B4-408B-A3A6-263F2983CFC4}" type="datetime'2''''''''''''''''''''''''''''''0''''''2''''''''''''''1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751388" y="4129088"/>
            <a:ext cx="477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325E7B8-9699-48A9-8E2A-DA8B8CA309F9}" type="datetime'''''''2'''''''''''''''''' ''1''''''''''''''''5''''9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2 159</a:t>
            </a:fld>
            <a:b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(</a:t>
            </a:r>
            <a:fld id="{2C2C2720-8EE7-442D-8647-FDD9082123BD}" type="datetime'''''9''''''9'''''''''''''''''''''''',''''9''''''%'''''''''">
              <a:rPr lang="en-US" altLang="en-US" sz="1000" smtClean="0">
                <a:solidFill>
                  <a:srgbClr val="FFFFFF"/>
                </a:solidFill>
                <a:latin typeface="+mn-ea"/>
              </a:rPr>
              <a:pPr/>
              <a:t>99,9%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937125" y="5106988"/>
            <a:ext cx="104775" cy="136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60F99111-B9B6-439A-8373-2B65F4F37D3D}" type="datetime'''''''''''''''''''''''''''''''''2'''''''''''''''''''''''''''">
              <a:rPr lang="ru-RU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27F9A025-537B-5096-9F5F-24283E8EEF7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843463" y="528637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CBE4131-80E7-4390-8857-63541A01D107}" type="datetime'''''''''2''''''''''''''''''''''''''''02''''3''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206500" y="3560763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F4F92255-1421-47A8-965F-CDD22A4E818D}" type="datetime'''''''''''''1'''''''''''' ''7''''2''8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1 728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009900" y="3443288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C84FA3DB-9F38-4421-9064-8289FD05DDDE}" type="datetime'''1 ''''''''''''''''''''''8''''''''''''''''66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1 866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6" name="Текст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814888" y="3195638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0580C372-7C48-4F25-B2ED-6B5B1404ADE0}" type="datetime'''''''''2'''''''''''''''''' 1''''''''''''''''''6''''1'">
              <a:rPr lang="ru-RU" altLang="en-US" sz="1000" b="1" kern="12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2 161</a:t>
            </a:fld>
            <a:endParaRPr lang="ru-RU" sz="1000" b="1" kern="12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7" name="Rectangle 79"/>
          <p:cNvSpPr/>
          <p:nvPr>
            <p:custDataLst>
              <p:tags r:id="rId32"/>
            </p:custDataLst>
          </p:nvPr>
        </p:nvSpPr>
        <p:spPr bwMode="auto">
          <a:xfrm>
            <a:off x="4246563" y="5702300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" name="Rectangle 80"/>
          <p:cNvSpPr/>
          <p:nvPr>
            <p:custDataLst>
              <p:tags r:id="rId33"/>
            </p:custDataLst>
          </p:nvPr>
        </p:nvSpPr>
        <p:spPr bwMode="auto">
          <a:xfrm>
            <a:off x="4246563" y="5897563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476750" y="5710238"/>
            <a:ext cx="1249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F252995-FBCA-42ED-A354-A9727A8AC775}" type="datetime'Си''''''нт''''''''''''етичес''''''''''кие ''ткан''''''''''и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Синтетические ткани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0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476750" y="5905500"/>
            <a:ext cx="1260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772710D5-FFD1-4C33-B6D4-10CA95E0B1C6}" type="datetime'''И''ску''сс''''тв''енн''ы''е ''''''''тк''''а''н''''''''''и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Искусственные ткани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1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>
          <a:xfrm>
            <a:off x="479425" y="2890838"/>
            <a:ext cx="54117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специальных и интерьерных тканей,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 кв. 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5C1F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99"/>
          <p:cNvSpPr>
            <a:spLocks/>
          </p:cNvSpPr>
          <p:nvPr/>
        </p:nvSpPr>
        <p:spPr>
          <a:xfrm>
            <a:off x="6312024" y="1951574"/>
            <a:ext cx="5411786" cy="82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специальных и интерьерных тканей широкий спектр применения,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которых ключевыми являются производство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спецодежды, штор, матрасов и обивки для мебели</a:t>
            </a:r>
          </a:p>
        </p:txBody>
      </p:sp>
      <p:sp>
        <p:nvSpPr>
          <p:cNvPr id="65" name="Заголовок 12"/>
          <p:cNvSpPr>
            <a:spLocks noGrp="1"/>
          </p:cNvSpPr>
          <p:nvPr>
            <p:ph type="title"/>
          </p:nvPr>
        </p:nvSpPr>
        <p:spPr bwMode="auto">
          <a:xfrm>
            <a:off x="479376" y="0"/>
            <a:ext cx="8308282" cy="1484313"/>
          </a:xfrm>
        </p:spPr>
        <p:txBody>
          <a:bodyPr vert="horz" lIns="0" tIns="144000" rIns="0" bIns="0" anchor="t">
            <a:normAutofit/>
          </a:bodyPr>
          <a:lstStyle/>
          <a:p>
            <a:pPr>
              <a:defRPr/>
            </a:pPr>
            <a:r>
              <a:rPr lang="ru-RU" dirty="0"/>
              <a:t>Специальные и интерьерные ТКАНИ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 bwMode="auto">
          <a:xfrm>
            <a:off x="479376" y="1262083"/>
            <a:ext cx="112444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Рынок специальных и интерьерных тканей растет в натуральном выражении, а ключевыми сегментами являются СИЗ, обивка для мебели и шторы</a:t>
            </a:r>
          </a:p>
        </p:txBody>
      </p:sp>
      <p:cxnSp>
        <p:nvCxnSpPr>
          <p:cNvPr id="68" name="Straight Connector 34"/>
          <p:cNvCxnSpPr>
            <a:cxnSpLocks/>
          </p:cNvCxnSpPr>
          <p:nvPr/>
        </p:nvCxnSpPr>
        <p:spPr bwMode="auto">
          <a:xfrm rot="5400000">
            <a:off x="3936000" y="4127500"/>
            <a:ext cx="4320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2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8732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395" imgH="394" progId="TCLayout.ActiveDocument.1">
                  <p:embed/>
                </p:oleObj>
              </mc:Choice>
              <mc:Fallback>
                <p:oleObj name="think-cell Slide" r:id="rId49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graphicFrame>
        <p:nvGraphicFramePr>
          <p:cNvPr id="89" name="Chart 88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612481"/>
              </p:ext>
            </p:extLst>
          </p:nvPr>
        </p:nvGraphicFramePr>
        <p:xfrm>
          <a:off x="4429125" y="3162300"/>
          <a:ext cx="3300413" cy="207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 useBgFill="1">
        <p:nvSpPr>
          <p:cNvPr id="5" name="Freeform 4"/>
          <p:cNvSpPr/>
          <p:nvPr>
            <p:custDataLst>
              <p:tags r:id="rId3"/>
            </p:custDataLst>
          </p:nvPr>
        </p:nvSpPr>
        <p:spPr bwMode="auto">
          <a:xfrm>
            <a:off x="5508625" y="5084763"/>
            <a:ext cx="96839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Freeform 8"/>
          <p:cNvSpPr/>
          <p:nvPr>
            <p:custDataLst>
              <p:tags r:id="rId4"/>
            </p:custDataLst>
          </p:nvPr>
        </p:nvSpPr>
        <p:spPr bwMode="auto">
          <a:xfrm>
            <a:off x="6554788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Freeform 2"/>
          <p:cNvSpPr/>
          <p:nvPr>
            <p:custDataLst>
              <p:tags r:id="rId5"/>
            </p:custDataLst>
          </p:nvPr>
        </p:nvSpPr>
        <p:spPr bwMode="auto">
          <a:xfrm>
            <a:off x="550862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/>
          <p:cNvSpPr/>
          <p:nvPr>
            <p:custDataLst>
              <p:tags r:id="rId6"/>
            </p:custDataLst>
          </p:nvPr>
        </p:nvSpPr>
        <p:spPr bwMode="auto">
          <a:xfrm>
            <a:off x="556577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Freeform 5"/>
          <p:cNvSpPr/>
          <p:nvPr>
            <p:custDataLst>
              <p:tags r:id="rId7"/>
            </p:custDataLst>
          </p:nvPr>
        </p:nvSpPr>
        <p:spPr bwMode="auto">
          <a:xfrm>
            <a:off x="655478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>
            <p:custDataLst>
              <p:tags r:id="rId8"/>
            </p:custDataLst>
          </p:nvPr>
        </p:nvSpPr>
        <p:spPr bwMode="auto">
          <a:xfrm>
            <a:off x="661193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891088" y="41449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4C637A1F-70D8-4A0D-A486-A9E8ED675294}" type="datetime'''''''''7''8''''''''''''''''''''''''''''''''''''''''''''''%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 marL="0" lvl="2" indent="0" algn="ctr">
                <a:spcBef>
                  <a:spcPct val="0"/>
                </a:spcBef>
                <a:spcAft>
                  <a:spcPct val="0"/>
                </a:spcAft>
                <a:buClr>
                  <a:srgbClr val="0EBEAD">
                    <a:lumMod val="75000"/>
                  </a:srgbClr>
                </a:buClr>
                <a:buNone/>
                <a:defRPr/>
              </a:pPr>
              <a:t>78%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891088" y="49164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EEF4BB0-1260-40E3-9132-F2D6C7030EC4}" type="datetime'''''''''''''''''''''''''''''2''''''''''''''''2''''''''''''%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22%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BF0477C-2BE6-CD0E-E049-44524CD4E67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887913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CF746729-C869-4975-A96E-109C66170959}" type="datetime'''''''2''''''''''''''''''''''''0''''''1''''9''''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935663" y="42624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40E622D-222F-4F35-8DD4-9ADC08510BC1}" type="datetime'''''''''''''7''7''''''''''''''%''''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 marL="0" lvl="2" indent="0" algn="ctr">
                <a:spcBef>
                  <a:spcPct val="0"/>
                </a:spcBef>
                <a:spcAft>
                  <a:spcPct val="0"/>
                </a:spcAft>
                <a:buClr>
                  <a:srgbClr val="0EBEAD">
                    <a:lumMod val="75000"/>
                  </a:srgbClr>
                </a:buClr>
                <a:buNone/>
                <a:defRPr/>
              </a:pPr>
              <a:t>77%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935663" y="49323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C043ED20-A419-4629-99E6-4357B39439ED}" type="datetime'2''''''''''3''''''''''''''''''''''''''''''%''''''''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23%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601A632-F9DB-DD86-57AB-B24CFE1310D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932488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9352428C-4C95-4BA1-9DF3-1C5A0589C8D0}" type="datetime'''2''''''''''''''0''''''''2''''''''''''''''1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2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981825" y="39592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8EF5E5A3-C4C1-4698-ACC7-E4FF84C1E29F}" type="datetime'''''''''8''''''''''''''''''''''''2''%''''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82%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981825" y="49149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97A31EF-D1A4-48B8-80CC-56F1CDE393FC}" type="datetime'''''''''''''''''''18''''''''''%''''''''''''''''''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18%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F2439FA3-6165-7C2E-9FB0-0C4CA681025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978650" y="520065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6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ru-RU" sz="140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15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−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22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▫"/>
              <a:defRPr lang="ru-RU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29" indent="-144006" algn="l" defTabSz="9144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lang="en-US" sz="14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59D4D5"/>
              </a:buClr>
              <a:buNone/>
              <a:defRPr/>
            </a:pPr>
            <a:fld id="{375C9F97-606C-46A3-A651-318FDCB81D59}" type="datetime'''''''''''''2''''''''''''''''''0''2''''''''''''''3''''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946650" y="3452813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1C61409-71CF-4047-ACB8-2E48E0DF32BB}" type="datetime'''''''''''''''''''''''''''''''''''''3''''''''''2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32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991225" y="3654425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6933CF5-0DB2-4166-827F-0B8B79BF5B85}" type="datetime'''''''''''''''''''''2''''''''''''''''''''''7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27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3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037388" y="30829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01789D1F-6063-405D-8EEF-CEDC63729358}" type="datetime'''''''''''''''''''''''''''''''3''''''''''''''''''9'''">
              <a:rPr lang="ru-RU" altLang="en-US" sz="1000" b="1" kern="12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39</a:t>
            </a:fld>
            <a:endParaRPr lang="ru-RU" sz="1000" b="1" kern="12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109" name="Chart 108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53090518"/>
              </p:ext>
            </p:extLst>
          </p:nvPr>
        </p:nvGraphicFramePr>
        <p:xfrm>
          <a:off x="8467725" y="3162300"/>
          <a:ext cx="3338513" cy="207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 useBgFill="1">
        <p:nvSpPr>
          <p:cNvPr id="13" name="Freeform 12"/>
          <p:cNvSpPr/>
          <p:nvPr>
            <p:custDataLst>
              <p:tags r:id="rId22"/>
            </p:custDataLst>
          </p:nvPr>
        </p:nvSpPr>
        <p:spPr bwMode="auto">
          <a:xfrm>
            <a:off x="9559925" y="5084763"/>
            <a:ext cx="96839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6" name="Freeform 15"/>
          <p:cNvSpPr/>
          <p:nvPr>
            <p:custDataLst>
              <p:tags r:id="rId23"/>
            </p:custDataLst>
          </p:nvPr>
        </p:nvSpPr>
        <p:spPr bwMode="auto">
          <a:xfrm>
            <a:off x="10618788" y="5084763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Freeform 10"/>
          <p:cNvSpPr/>
          <p:nvPr>
            <p:custDataLst>
              <p:tags r:id="rId24"/>
            </p:custDataLst>
          </p:nvPr>
        </p:nvSpPr>
        <p:spPr bwMode="auto">
          <a:xfrm>
            <a:off x="955992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11"/>
          <p:cNvSpPr/>
          <p:nvPr>
            <p:custDataLst>
              <p:tags r:id="rId25"/>
            </p:custDataLst>
          </p:nvPr>
        </p:nvSpPr>
        <p:spPr bwMode="auto">
          <a:xfrm>
            <a:off x="9617075" y="5084763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Freeform 13"/>
          <p:cNvSpPr/>
          <p:nvPr>
            <p:custDataLst>
              <p:tags r:id="rId26"/>
            </p:custDataLst>
          </p:nvPr>
        </p:nvSpPr>
        <p:spPr bwMode="auto">
          <a:xfrm>
            <a:off x="1061878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Freeform 14"/>
          <p:cNvSpPr/>
          <p:nvPr>
            <p:custDataLst>
              <p:tags r:id="rId27"/>
            </p:custDataLst>
          </p:nvPr>
        </p:nvSpPr>
        <p:spPr bwMode="auto">
          <a:xfrm>
            <a:off x="10675938" y="5084763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936038" y="41735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7BC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E91162B-0C25-47FF-8EFC-287A1D5D886D}" type="datetime'''''8''''''''''''''''0''''''''''%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80%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2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936038" y="493871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3229B5DF-BD7C-4B47-A434-4190E8273237}" type="datetime'2''''''''''''''''''''''0''''''''''''''''''''''''''%''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20%</a:t>
            </a:fld>
            <a:endParaRPr lang="en-US" sz="10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BFAAA6A-B987-F0AA-E135-22218A7AFEC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932863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BC42C1C-C18A-4B9E-806F-6E85308A6A9D}" type="datetime'''''''''''''''''2''''''''''''0''''''''''''''1''''''''''''''9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2019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6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993313" y="40655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17DAA9E-EA65-4B59-A19A-732DF91026AF}" type="datetime'''''''7''''''''''''''''6%''''''''''''''''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76%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993313" y="48926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BF884239-A65B-4583-A296-A7948A176357}" type="datetime'''''''''''2''4''''''''''''''''''%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24%</a:t>
            </a:fld>
            <a:endParaRPr lang="en-US" sz="10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28B98994-31E1-4C35-D090-E57AC31E9DA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990138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71D667F-8946-4708-B4BB-5AEFE172EBC2}" type="datetime'''''''''''''''''''''20''''''''''''''''''''''''''2''''1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2021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7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1052175" y="38608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5892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00B0A03-BAE7-41E3-926B-D1606EC66C1E}" type="datetime'''''''''''''''''''''''''''''''''''''''''''72''%'''''''''''''''">
              <a:rPr lang="en-US" altLang="en-US" sz="1000" smtClean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pPr/>
              <a:t>72%</a:t>
            </a:fld>
            <a:endParaRPr kumimoji="0" lang="en-US" sz="10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6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1052175" y="48180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None/>
            </a:pPr>
            <a:fld id="{F3CE4492-C97E-4C14-B2E6-DDE4BB57F8E4}" type="datetime'''2''''''''''''''''''''''''''8''''''%'''''''''">
              <a:rPr lang="en-US" altLang="en-US" sz="10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28%</a:t>
            </a:fld>
            <a:endParaRPr lang="en-US" sz="10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27F9A025-537B-5096-9F5F-24283E8EEF76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049000" y="520065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484A6F2-36AB-4C1C-AEE4-75FA99C75C63}" type="datetime'''''''''''''''''''2''0''''''''''''''''''''''2''''''''3'">
              <a:rPr lang="ru-RU" altLang="en-US" sz="1000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1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904288" y="3463925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5FF2FBF1-4C5F-48C6-A019-417F5E100809}" type="datetime'''''''''''1'''''''''' ''''''7''''''''''3''0''''''''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1 730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9961563" y="3341688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5CB5524-CC28-4B06-9D79-5BDD9C69B87E}" type="datetime'''''''''''''''''1'''''''' ''8''6''''''''8'''">
              <a:rPr lang="ru-RU" altLang="en-US" sz="1000" b="1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/>
              <a:t>1 868</a:t>
            </a:fld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8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1020425" y="3082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D8149217-DBBA-45E0-83BD-314A46620E59}" type="datetime'''2'''''''''' ''1''''''''''''''''''''''6''''''''''''1'''''''''">
              <a:rPr lang="ru-RU" altLang="en-US" sz="1000" b="1" kern="1200" smtClean="0">
                <a:solidFill>
                  <a:srgbClr val="000000"/>
                </a:solidFill>
                <a:latin typeface="+mn-ea"/>
                <a:sym typeface="Arial" panose="020B0604020202020204" pitchFamily="34" charset="0"/>
              </a:rPr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2 161</a:t>
            </a:fld>
            <a:endParaRPr lang="ru-RU" sz="1000" b="1" kern="1200" dirty="0">
              <a:solidFill>
                <a:srgbClr val="00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1" name="Rectangle 508"/>
          <p:cNvSpPr/>
          <p:nvPr>
            <p:custDataLst>
              <p:tags r:id="rId40"/>
            </p:custDataLst>
          </p:nvPr>
        </p:nvSpPr>
        <p:spPr bwMode="auto">
          <a:xfrm>
            <a:off x="6527800" y="5567363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509"/>
          <p:cNvSpPr/>
          <p:nvPr>
            <p:custDataLst>
              <p:tags r:id="rId41"/>
            </p:custDataLst>
          </p:nvPr>
        </p:nvSpPr>
        <p:spPr bwMode="auto">
          <a:xfrm>
            <a:off x="6527800" y="5762625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757988" y="5575300"/>
            <a:ext cx="446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54760695-F45E-4190-9A9F-3624DAB9CCA7}" type="datetime'''''''''''''''И''''''''''''''''''м''''п''о''р''''''''''''т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Импорт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757988" y="5770563"/>
            <a:ext cx="8350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38112426-7A34-417E-A682-C107379DA7F0}" type="datetime'''''''''''Пр''''''''ои''''''''''''''''''з''''''в''одств''о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Производство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Rectangle 523"/>
          <p:cNvSpPr/>
          <p:nvPr>
            <p:custDataLst>
              <p:tags r:id="rId44"/>
            </p:custDataLst>
          </p:nvPr>
        </p:nvSpPr>
        <p:spPr bwMode="auto">
          <a:xfrm>
            <a:off x="10607675" y="5567363"/>
            <a:ext cx="179388" cy="133350"/>
          </a:xfrm>
          <a:prstGeom prst="rect">
            <a:avLst/>
          </a:prstGeom>
          <a:solidFill>
            <a:srgbClr val="06519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524"/>
          <p:cNvSpPr/>
          <p:nvPr>
            <p:custDataLst>
              <p:tags r:id="rId45"/>
            </p:custDataLst>
          </p:nvPr>
        </p:nvSpPr>
        <p:spPr bwMode="auto">
          <a:xfrm>
            <a:off x="10607675" y="5762625"/>
            <a:ext cx="179388" cy="13335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837863" y="5575300"/>
            <a:ext cx="446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E0608178-2A84-49D3-950F-E5D5A0BC6DE7}" type="datetime'И''''''м''п''''''''о''''''''''''''р''''т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Импорт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9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837863" y="5770563"/>
            <a:ext cx="8350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None/>
            </a:pPr>
            <a:fld id="{9249AA37-633B-4412-887F-5E0CB8D2BD99}" type="datetime'''П''''''''''р''о''''''''''изв''о''дс''''''''''т''в''''о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Производство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5" name="Rectangle 409"/>
          <p:cNvSpPr>
            <a:spLocks/>
          </p:cNvSpPr>
          <p:nvPr/>
        </p:nvSpPr>
        <p:spPr bwMode="auto">
          <a:xfrm>
            <a:off x="476250" y="2698751"/>
            <a:ext cx="3005138" cy="245903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производства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пряжи используются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импортные волокна,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поставляются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Китая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Беларуси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импортируется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волокон и нитей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использования в текстильной индустрии</a:t>
            </a:r>
          </a:p>
        </p:txBody>
      </p:sp>
      <p:sp>
        <p:nvSpPr>
          <p:cNvPr id="95" name="Заголовок 12"/>
          <p:cNvSpPr txBox="1">
            <a:spLocks/>
          </p:cNvSpPr>
          <p:nvPr/>
        </p:nvSpPr>
        <p:spPr bwMode="auto">
          <a:xfrm>
            <a:off x="479376" y="0"/>
            <a:ext cx="8308282" cy="1484313"/>
          </a:xfrm>
          <a:prstGeom prst="rect">
            <a:avLst/>
          </a:prstGeom>
        </p:spPr>
        <p:txBody>
          <a:bodyPr vert="horz" lIns="0" tIns="144000" rIns="0" bIns="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Специальные и интерьерные ТКАНИ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479376" y="1262083"/>
            <a:ext cx="112444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b="1" cap="all" dirty="0">
                <a:solidFill>
                  <a:srgbClr val="CD2027"/>
                </a:solidFill>
                <a:latin typeface="Arial"/>
              </a:rPr>
              <a:t>~</a:t>
            </a:r>
            <a:r>
              <a:rPr lang="ru-RU" b="1" cap="all" dirty="0">
                <a:solidFill>
                  <a:srgbClr val="CD2027"/>
                </a:solidFill>
                <a:latin typeface="Arial"/>
              </a:rPr>
              <a:t> </a:t>
            </a:r>
            <a:r>
              <a:rPr lang="en-US" b="1" cap="all" dirty="0">
                <a:solidFill>
                  <a:srgbClr val="CD2027"/>
                </a:solidFill>
                <a:latin typeface="Arial"/>
              </a:rPr>
              <a:t>80%</a:t>
            </a:r>
            <a:r>
              <a:rPr lang="ru-RU" b="1" cap="all" dirty="0">
                <a:solidFill>
                  <a:srgbClr val="CD2027"/>
                </a:solidFill>
                <a:latin typeface="Arial"/>
              </a:rPr>
              <a:t> сырья для производства готовой продукции из специальных и интерьерных тканей завозится из-за рубежа, что сдерживает темпы развития рынка</a:t>
            </a:r>
          </a:p>
        </p:txBody>
      </p:sp>
      <p:sp>
        <p:nvSpPr>
          <p:cNvPr id="97" name="Chevron 142"/>
          <p:cNvSpPr>
            <a:spLocks/>
          </p:cNvSpPr>
          <p:nvPr/>
        </p:nvSpPr>
        <p:spPr bwMode="auto">
          <a:xfrm>
            <a:off x="8582074" y="1844824"/>
            <a:ext cx="3130550" cy="712800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Ткани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" name="Pentagon 134"/>
          <p:cNvSpPr/>
          <p:nvPr/>
        </p:nvSpPr>
        <p:spPr bwMode="auto">
          <a:xfrm>
            <a:off x="493711" y="1844824"/>
            <a:ext cx="3132001" cy="712800"/>
          </a:xfrm>
          <a:prstGeom prst="homePlate">
            <a:avLst>
              <a:gd name="adj" fmla="val 196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Нити и волокна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17"/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683" y="1976097"/>
            <a:ext cx="396496" cy="401769"/>
          </a:xfrm>
          <a:prstGeom prst="rect">
            <a:avLst/>
          </a:prstGeom>
          <a:solidFill>
            <a:srgbClr val="022D7A"/>
          </a:solidFill>
        </p:spPr>
      </p:pic>
      <p:sp>
        <p:nvSpPr>
          <p:cNvPr id="100" name="Chevron 135"/>
          <p:cNvSpPr/>
          <p:nvPr/>
        </p:nvSpPr>
        <p:spPr bwMode="auto">
          <a:xfrm>
            <a:off x="4511821" y="1844824"/>
            <a:ext cx="3132001" cy="712800"/>
          </a:xfrm>
          <a:prstGeom prst="chevron">
            <a:avLst>
              <a:gd name="adj" fmla="val 19413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Пряжа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8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38150" y="1976097"/>
            <a:ext cx="466560" cy="462575"/>
          </a:xfrm>
          <a:prstGeom prst="rect">
            <a:avLst/>
          </a:prstGeom>
          <a:solidFill>
            <a:srgbClr val="022D7A"/>
          </a:solidFill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1750" y="1938486"/>
            <a:ext cx="507999" cy="507999"/>
          </a:xfrm>
          <a:prstGeom prst="rect">
            <a:avLst/>
          </a:prstGeom>
        </p:spPr>
      </p:pic>
      <p:cxnSp>
        <p:nvCxnSpPr>
          <p:cNvPr id="103" name="Straight Connector 34"/>
          <p:cNvCxnSpPr>
            <a:cxnSpLocks/>
          </p:cNvCxnSpPr>
          <p:nvPr/>
        </p:nvCxnSpPr>
        <p:spPr bwMode="auto">
          <a:xfrm>
            <a:off x="4007768" y="1844824"/>
            <a:ext cx="0" cy="4248414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34"/>
          <p:cNvCxnSpPr>
            <a:cxnSpLocks/>
          </p:cNvCxnSpPr>
          <p:nvPr/>
        </p:nvCxnSpPr>
        <p:spPr bwMode="auto">
          <a:xfrm>
            <a:off x="8112224" y="1844824"/>
            <a:ext cx="0" cy="4248414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 bwMode="auto">
          <a:xfrm>
            <a:off x="8550274" y="2602468"/>
            <a:ext cx="31623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специальных и интерьерных тканей,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кв. м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10">
            <a:extLst>
              <a:ext uri="{FF2B5EF4-FFF2-40B4-BE49-F238E27FC236}">
                <a16:creationId xmlns:a16="http://schemas.microsoft.com/office/drawing/2014/main" id="{C93A1594-3A85-E114-B8C0-88F3DEA960C4}"/>
              </a:ext>
            </a:extLst>
          </p:cNvPr>
          <p:cNvSpPr/>
          <p:nvPr/>
        </p:nvSpPr>
        <p:spPr bwMode="auto">
          <a:xfrm>
            <a:off x="4539006" y="2604308"/>
            <a:ext cx="33571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потребления пряжи для специальных и интерьерных тканей,</a:t>
            </a:r>
            <a:r>
              <a:rPr lang="ru-RU" sz="1200" b="1" dirty="0">
                <a:solidFill>
                  <a:srgbClr val="EB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lang="ru-RU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2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278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Rectangle 409"/>
          <p:cNvSpPr>
            <a:spLocks/>
          </p:cNvSpPr>
          <p:nvPr/>
        </p:nvSpPr>
        <p:spPr bwMode="auto">
          <a:xfrm>
            <a:off x="486331" y="1484313"/>
            <a:ext cx="3660220" cy="230472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rtlCol="0" anchor="t"/>
          <a:lstStyle/>
          <a:p>
            <a:pPr lvl="0" indent="357188" rtl="0">
              <a:spcAft>
                <a:spcPts val="300"/>
              </a:spcAft>
              <a:defRPr/>
            </a:pPr>
            <a:r>
              <a:rPr lang="ru-RU" sz="1400" b="1" kern="1200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сценарий</a:t>
            </a:r>
          </a:p>
          <a:p>
            <a:pPr marL="539750" lvl="0" indent="-184150" rtl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темпы роста </a:t>
            </a:r>
            <a:r>
              <a:rPr lang="ru-RU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v-LV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  <a:p>
            <a:pPr marL="539750" lvl="0" indent="-184150" rtl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Ключевым драйвером станет </a:t>
            </a:r>
            <a:r>
              <a:rPr lang="ru-RU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рынка СИЗ и спецодежды</a:t>
            </a:r>
            <a:r>
              <a:rPr lang="ru-RU" sz="10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Рынки домашнего текстиля, одежды, промышленного текстиля будут показывать </a:t>
            </a:r>
            <a:r>
              <a:rPr lang="ru-RU" sz="10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умеренный рост в диапазоне от 2 до 9% в год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88" name="Прямоугольник 166">
            <a:extLst>
              <a:ext uri="{FF2B5EF4-FFF2-40B4-BE49-F238E27FC236}">
                <a16:creationId xmlns:a16="http://schemas.microsoft.com/office/drawing/2014/main" id="{F5869690-C300-61D5-9147-9DE6A2DD3E9B}"/>
              </a:ext>
            </a:extLst>
          </p:cNvPr>
          <p:cNvSpPr/>
          <p:nvPr/>
        </p:nvSpPr>
        <p:spPr>
          <a:xfrm>
            <a:off x="10798175" y="1484313"/>
            <a:ext cx="914400" cy="4603750"/>
          </a:xfrm>
          <a:prstGeom prst="rect">
            <a:avLst/>
          </a:prstGeom>
          <a:solidFill>
            <a:srgbClr val="009C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CAGR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4" name="Chart 12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570802"/>
              </p:ext>
            </p:extLst>
          </p:nvPr>
        </p:nvGraphicFramePr>
        <p:xfrm>
          <a:off x="4470400" y="1846263"/>
          <a:ext cx="5980113" cy="223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99" name="Прямая соединительная линия 243"/>
          <p:cNvCxnSpPr/>
          <p:nvPr>
            <p:custDataLst>
              <p:tags r:id="rId3"/>
            </p:custDataLst>
          </p:nvPr>
        </p:nvCxnSpPr>
        <p:spPr bwMode="gray">
          <a:xfrm>
            <a:off x="4384675" y="2392363"/>
            <a:ext cx="233363" cy="0"/>
          </a:xfrm>
          <a:prstGeom prst="line">
            <a:avLst/>
          </a:prstGeom>
          <a:ln w="19050" cap="rnd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245"/>
          <p:cNvCxnSpPr/>
          <p:nvPr>
            <p:custDataLst>
              <p:tags r:id="rId4"/>
            </p:custDataLst>
          </p:nvPr>
        </p:nvCxnSpPr>
        <p:spPr bwMode="gray">
          <a:xfrm>
            <a:off x="4384675" y="2587625"/>
            <a:ext cx="233363" cy="0"/>
          </a:xfrm>
          <a:prstGeom prst="line">
            <a:avLst/>
          </a:prstGeom>
          <a:ln w="19050" cap="rnd" cmpd="sng" algn="ctr">
            <a:solidFill>
              <a:srgbClr val="047BC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Овал 376"/>
          <p:cNvSpPr/>
          <p:nvPr>
            <p:custDataLst>
              <p:tags r:id="rId5"/>
            </p:custDataLst>
          </p:nvPr>
        </p:nvSpPr>
        <p:spPr bwMode="auto">
          <a:xfrm>
            <a:off x="4468813" y="2360613"/>
            <a:ext cx="63500" cy="63500"/>
          </a:xfrm>
          <a:prstGeom prst="ellipse">
            <a:avLst/>
          </a:prstGeom>
          <a:solidFill>
            <a:srgbClr val="A5A5A5"/>
          </a:solidFill>
          <a:ln w="9525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" name="Овал 380"/>
          <p:cNvSpPr/>
          <p:nvPr>
            <p:custDataLst>
              <p:tags r:id="rId6"/>
            </p:custDataLst>
          </p:nvPr>
        </p:nvSpPr>
        <p:spPr bwMode="auto">
          <a:xfrm>
            <a:off x="4468813" y="2555875"/>
            <a:ext cx="63500" cy="635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678363" y="2333625"/>
            <a:ext cx="15208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A1098CE4-A9C8-4438-B7F4-621C260D7F2E}" type="datetime'Рет''''''ро''''''сп''''''ект''и''в''''''н''''''ые'' данн''ые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Ретроспективные данные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678363" y="2528888"/>
            <a:ext cx="11080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234015DA-111C-4A04-81FA-CB09844ED4AC}" type="datetime'''Ба''зо''''в''''ый'' сц''е''''''нари''й''''''''''''''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Базовый сценарий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6" name="Овал 167">
            <a:extLst>
              <a:ext uri="{FF2B5EF4-FFF2-40B4-BE49-F238E27FC236}">
                <a16:creationId xmlns:a16="http://schemas.microsoft.com/office/drawing/2014/main" id="{23B8DE82-8625-77E5-0E92-1280DFCAA411}"/>
              </a:ext>
            </a:extLst>
          </p:cNvPr>
          <p:cNvSpPr/>
          <p:nvPr/>
        </p:nvSpPr>
        <p:spPr>
          <a:xfrm>
            <a:off x="10896600" y="2708920"/>
            <a:ext cx="715963" cy="2889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7,4% </a:t>
            </a:r>
          </a:p>
        </p:txBody>
      </p:sp>
      <p:sp>
        <p:nvSpPr>
          <p:cNvPr id="140" name="Скругленный прямоугольник 50">
            <a:extLst>
              <a:ext uri="{FF2B5EF4-FFF2-40B4-BE49-F238E27FC236}">
                <a16:creationId xmlns:a16="http://schemas.microsoft.com/office/drawing/2014/main" id="{1583EC08-1E48-94D4-9987-B5D890DECB93}"/>
              </a:ext>
            </a:extLst>
          </p:cNvPr>
          <p:cNvSpPr/>
          <p:nvPr/>
        </p:nvSpPr>
        <p:spPr>
          <a:xfrm>
            <a:off x="4337050" y="1484313"/>
            <a:ext cx="6267450" cy="342900"/>
          </a:xfrm>
          <a:prstGeom prst="rect">
            <a:avLst/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Прогноз объема рынка РФ в денежном выражении до 2027 г.</a:t>
            </a:r>
          </a:p>
        </p:txBody>
      </p:sp>
      <p:graphicFrame>
        <p:nvGraphicFramePr>
          <p:cNvPr id="132" name="Chart 131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81800643"/>
              </p:ext>
            </p:extLst>
          </p:nvPr>
        </p:nvGraphicFramePr>
        <p:xfrm>
          <a:off x="4348163" y="4035425"/>
          <a:ext cx="6102350" cy="228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5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406900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E59871F9-C37C-4577-940B-1B76C3EA478E}" type="datetime'''''''''''''''''''2''''''''0''1''8''''''''''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2018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053013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901525FD-28A5-44F2-97B6-0CF45DF97EAD}" type="datetime'''''2''''''''''0''1''''''''''''''''9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2019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699125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36B3F49-D609-4BA9-B33C-3621F30B5BC8}" type="datetime'''''''''''''''''''''''''20''''''''''''''20''''''''''''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2020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6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345238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613EA50-E978-4293-BAC5-B3038E225885}" type="datetime'''''''''''''''''''''''''2''0''''''''''''2''''1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2021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7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991350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788C0CC-2FF2-4D73-A77C-019C3AC9BC28}" type="datetime'''''2''''''''''''''''''''0''''''''''''''''''''''''22''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2022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637463" y="6135688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1D2B0E61-020C-4671-AE94-F2E398588155}" type="datetime'''''''''''2''''''''0''''''''''''''''''23'''''''''''''''''''''">
              <a:rPr lang="ru-RU" altLang="en-US" sz="1000" b="1" smtClean="0">
                <a:solidFill>
                  <a:srgbClr val="000000"/>
                </a:solidFill>
                <a:latin typeface="+mn-ea"/>
              </a:rPr>
              <a:pPr/>
              <a:t>2023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245474" y="6135688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BE5484B4-EB5A-4771-8988-C578587481A8}" type="datetime'2''''''''''0''24''''''''''''''''''''''п''''''''''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2024п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891587" y="6135688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03237C2B-010C-43A4-B9D6-F1F86236F4DD}" type="datetime'''2''0''''''''''''2''''''''''''5''п''''''''''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2025п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537699" y="6135688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772956F5-07A1-4741-AB9C-61ADBB325F76}" type="datetime'''''20''''''2''''''6''''''п''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2026п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9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183812" y="6135688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78D0AE8-8990-4CDC-8A9C-C53EF0D0505A}" type="datetime'''''''''''''''''20''''''''''''2''''''''''''''''''''''7п'">
              <a:rPr lang="ru-RU" altLang="en-US" sz="1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2027п</a:t>
            </a:fld>
            <a:endParaRPr kumimoji="0" lang="ru-RU" sz="1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0" name="Прямая соединительная линия 243"/>
          <p:cNvCxnSpPr/>
          <p:nvPr>
            <p:custDataLst>
              <p:tags r:id="rId20"/>
            </p:custDataLst>
          </p:nvPr>
        </p:nvCxnSpPr>
        <p:spPr bwMode="gray">
          <a:xfrm>
            <a:off x="4384675" y="4564063"/>
            <a:ext cx="233363" cy="0"/>
          </a:xfrm>
          <a:prstGeom prst="line">
            <a:avLst/>
          </a:prstGeom>
          <a:ln w="19050" cap="rnd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245"/>
          <p:cNvCxnSpPr/>
          <p:nvPr>
            <p:custDataLst>
              <p:tags r:id="rId21"/>
            </p:custDataLst>
          </p:nvPr>
        </p:nvCxnSpPr>
        <p:spPr bwMode="gray">
          <a:xfrm>
            <a:off x="4384675" y="4759325"/>
            <a:ext cx="233363" cy="0"/>
          </a:xfrm>
          <a:prstGeom prst="line">
            <a:avLst/>
          </a:prstGeom>
          <a:ln w="19050" cap="rnd" cmpd="sng" algn="ctr">
            <a:solidFill>
              <a:srgbClr val="047BC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Овал 376"/>
          <p:cNvSpPr/>
          <p:nvPr>
            <p:custDataLst>
              <p:tags r:id="rId22"/>
            </p:custDataLst>
          </p:nvPr>
        </p:nvSpPr>
        <p:spPr bwMode="auto">
          <a:xfrm>
            <a:off x="4468813" y="4532313"/>
            <a:ext cx="63500" cy="63500"/>
          </a:xfrm>
          <a:prstGeom prst="ellipse">
            <a:avLst/>
          </a:prstGeom>
          <a:solidFill>
            <a:srgbClr val="A5A5A5"/>
          </a:solidFill>
          <a:ln w="9525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" name="Овал 380"/>
          <p:cNvSpPr/>
          <p:nvPr>
            <p:custDataLst>
              <p:tags r:id="rId23"/>
            </p:custDataLst>
          </p:nvPr>
        </p:nvSpPr>
        <p:spPr bwMode="auto">
          <a:xfrm>
            <a:off x="4468813" y="4727575"/>
            <a:ext cx="63500" cy="635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678363" y="4505325"/>
            <a:ext cx="15208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3F167B49-B40F-4DE1-94F3-FC0A0E28D59A}" type="datetime'Р''''етрос''''пе''кти''вн''ы''''''е'' ''''да''н''''''н''ы''е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Ретроспективные данные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678363" y="4700588"/>
            <a:ext cx="11080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SB Sans Text" panose="020B0503040504020204" pitchFamily="34" charset="-52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ct val="0"/>
              </a:spcBef>
              <a:spcAft>
                <a:spcPct val="0"/>
              </a:spcAft>
              <a:buClr>
                <a:srgbClr val="0EBEAD">
                  <a:lumMod val="75000"/>
                </a:srgbClr>
              </a:buClr>
              <a:buNone/>
              <a:defRPr/>
            </a:pPr>
            <a:fld id="{D5FE56C5-873F-4306-A017-4EF91486ED4D}" type="datetime'''Ба''''з''о''''в''''''ы''й'' ''с''''''''ценар''ий'">
              <a:rPr lang="ru-RU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Базовый сценарий</a:t>
            </a:fld>
            <a:endParaRPr kumimoji="0" lang="ru-RU" sz="1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6" name="Овал 167">
            <a:extLst>
              <a:ext uri="{FF2B5EF4-FFF2-40B4-BE49-F238E27FC236}">
                <a16:creationId xmlns:a16="http://schemas.microsoft.com/office/drawing/2014/main" id="{23B8DE82-8625-77E5-0E92-1280DFCAA411}"/>
              </a:ext>
            </a:extLst>
          </p:cNvPr>
          <p:cNvSpPr/>
          <p:nvPr/>
        </p:nvSpPr>
        <p:spPr>
          <a:xfrm>
            <a:off x="10896600" y="4864100"/>
            <a:ext cx="715963" cy="2889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cxnSp>
        <p:nvCxnSpPr>
          <p:cNvPr id="181" name="Straight Connector 143"/>
          <p:cNvCxnSpPr/>
          <p:nvPr/>
        </p:nvCxnSpPr>
        <p:spPr>
          <a:xfrm>
            <a:off x="7397750" y="227687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FF7F7D29-3481-7106-D1B4-3DDC745CF663}"/>
              </a:ext>
            </a:extLst>
          </p:cNvPr>
          <p:cNvSpPr txBox="1"/>
          <p:nvPr/>
        </p:nvSpPr>
        <p:spPr>
          <a:xfrm>
            <a:off x="4337051" y="4046538"/>
            <a:ext cx="62674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Прогноз объема рынка домашнего текстиля в РФ,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19" name="Rectangle 409"/>
          <p:cNvSpPr>
            <a:spLocks/>
          </p:cNvSpPr>
          <p:nvPr/>
        </p:nvSpPr>
        <p:spPr bwMode="auto">
          <a:xfrm>
            <a:off x="486944" y="3860800"/>
            <a:ext cx="3659607" cy="148983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rtlCol="0" anchor="t"/>
          <a:lstStyle/>
          <a:p>
            <a:pPr lvl="0" indent="357188" rtl="0">
              <a:spcAft>
                <a:spcPts val="300"/>
              </a:spcAft>
              <a:defRPr/>
            </a:pPr>
            <a:r>
              <a:rPr lang="ru-RU" sz="1400" b="1" kern="1200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сценарий</a:t>
            </a:r>
          </a:p>
          <a:p>
            <a:pPr marL="536575" lvl="0" indent="-17938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темпы роста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v-LV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  <a:p>
            <a:pPr marL="536575" lvl="0" indent="-179388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Ключевым драйвером станет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рынка постельного белья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ввиду его наибольшей доли в потреблении домашнего текстиля. Рынки домашней одежды, текстиля для кухни и ванны будут показывать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от 7 до 12% в год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7F7D29-3481-7106-D1B4-3DDC745CF663}"/>
              </a:ext>
            </a:extLst>
          </p:cNvPr>
          <p:cNvSpPr txBox="1"/>
          <p:nvPr/>
        </p:nvSpPr>
        <p:spPr>
          <a:xfrm>
            <a:off x="4337051" y="1874839"/>
            <a:ext cx="54546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defTabSz="457200" rtl="0"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Прогноз объема рынка </a:t>
            </a:r>
            <a:r>
              <a:rPr lang="ru-RU" sz="10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и интерьерных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тканей в РФ,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98" name="Заголовок 12"/>
          <p:cNvSpPr txBox="1">
            <a:spLocks/>
          </p:cNvSpPr>
          <p:nvPr/>
        </p:nvSpPr>
        <p:spPr bwMode="auto">
          <a:xfrm>
            <a:off x="479376" y="0"/>
            <a:ext cx="8308282" cy="1484313"/>
          </a:xfrm>
          <a:prstGeom prst="rect">
            <a:avLst/>
          </a:prstGeom>
        </p:spPr>
        <p:txBody>
          <a:bodyPr vert="horz" lIns="0" tIns="144000" rIns="0" bIns="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ПРОГНОЗЫ РЫНКА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479375" y="717074"/>
            <a:ext cx="79281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  <a:cs typeface="Arial"/>
              </a:rPr>
              <a:t>При текущих условиях рынок продолжит развитие умеренными темпами в диапазоне 5 – 8% в год</a:t>
            </a:r>
          </a:p>
        </p:txBody>
      </p:sp>
      <p:sp>
        <p:nvSpPr>
          <p:cNvPr id="106" name="任意形状 1014"/>
          <p:cNvSpPr/>
          <p:nvPr/>
        </p:nvSpPr>
        <p:spPr>
          <a:xfrm>
            <a:off x="551384" y="1600628"/>
            <a:ext cx="281077" cy="28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5" y="21600"/>
                  <a:pt x="0" y="16765"/>
                  <a:pt x="0" y="10800"/>
                </a:cubicBezTo>
                <a:cubicBezTo>
                  <a:pt x="0" y="5964"/>
                  <a:pt x="3178" y="1871"/>
                  <a:pt x="7560" y="495"/>
                </a:cubicBezTo>
                <a:lnTo>
                  <a:pt x="7560" y="2789"/>
                </a:lnTo>
                <a:cubicBezTo>
                  <a:pt x="3137" y="4585"/>
                  <a:pt x="1008" y="9626"/>
                  <a:pt x="2804" y="14049"/>
                </a:cubicBezTo>
                <a:cubicBezTo>
                  <a:pt x="4125" y="17304"/>
                  <a:pt x="7287" y="19435"/>
                  <a:pt x="10800" y="19440"/>
                </a:cubicBezTo>
                <a:cubicBezTo>
                  <a:pt x="14321" y="19440"/>
                  <a:pt x="17490" y="17304"/>
                  <a:pt x="18811" y="14040"/>
                </a:cubicBezTo>
                <a:lnTo>
                  <a:pt x="21105" y="14040"/>
                </a:lnTo>
                <a:cubicBezTo>
                  <a:pt x="19729" y="18422"/>
                  <a:pt x="15636" y="21600"/>
                  <a:pt x="10800" y="21600"/>
                </a:cubicBezTo>
                <a:close/>
                <a:moveTo>
                  <a:pt x="21546" y="11880"/>
                </a:moveTo>
                <a:lnTo>
                  <a:pt x="9720" y="11880"/>
                </a:lnTo>
                <a:lnTo>
                  <a:pt x="9720" y="54"/>
                </a:lnTo>
                <a:cubicBezTo>
                  <a:pt x="10075" y="18"/>
                  <a:pt x="10436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1164"/>
                  <a:pt x="21582" y="11525"/>
                  <a:pt x="21546" y="11880"/>
                </a:cubicBezTo>
                <a:close/>
                <a:moveTo>
                  <a:pt x="11880" y="2227"/>
                </a:moveTo>
                <a:lnTo>
                  <a:pt x="11880" y="9720"/>
                </a:lnTo>
                <a:lnTo>
                  <a:pt x="19373" y="9720"/>
                </a:lnTo>
                <a:cubicBezTo>
                  <a:pt x="18879" y="5805"/>
                  <a:pt x="15795" y="2721"/>
                  <a:pt x="11880" y="2227"/>
                </a:cubicBezTo>
                <a:close/>
              </a:path>
            </a:pathLst>
          </a:custGeom>
          <a:solidFill>
            <a:srgbClr val="022D7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05" name="任意形状 1014"/>
          <p:cNvSpPr/>
          <p:nvPr/>
        </p:nvSpPr>
        <p:spPr bwMode="auto">
          <a:xfrm>
            <a:off x="551384" y="3975665"/>
            <a:ext cx="281077" cy="28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5" y="21600"/>
                  <a:pt x="0" y="16765"/>
                  <a:pt x="0" y="10800"/>
                </a:cubicBezTo>
                <a:cubicBezTo>
                  <a:pt x="0" y="5964"/>
                  <a:pt x="3178" y="1871"/>
                  <a:pt x="7560" y="495"/>
                </a:cubicBezTo>
                <a:lnTo>
                  <a:pt x="7560" y="2789"/>
                </a:lnTo>
                <a:cubicBezTo>
                  <a:pt x="3137" y="4585"/>
                  <a:pt x="1008" y="9626"/>
                  <a:pt x="2804" y="14049"/>
                </a:cubicBezTo>
                <a:cubicBezTo>
                  <a:pt x="4125" y="17304"/>
                  <a:pt x="7287" y="19435"/>
                  <a:pt x="10800" y="19440"/>
                </a:cubicBezTo>
                <a:cubicBezTo>
                  <a:pt x="14321" y="19440"/>
                  <a:pt x="17490" y="17304"/>
                  <a:pt x="18811" y="14040"/>
                </a:cubicBezTo>
                <a:lnTo>
                  <a:pt x="21105" y="14040"/>
                </a:lnTo>
                <a:cubicBezTo>
                  <a:pt x="19729" y="18422"/>
                  <a:pt x="15636" y="21600"/>
                  <a:pt x="10800" y="21600"/>
                </a:cubicBezTo>
                <a:close/>
                <a:moveTo>
                  <a:pt x="21546" y="11880"/>
                </a:moveTo>
                <a:lnTo>
                  <a:pt x="9720" y="11880"/>
                </a:lnTo>
                <a:lnTo>
                  <a:pt x="9720" y="54"/>
                </a:lnTo>
                <a:cubicBezTo>
                  <a:pt x="10075" y="18"/>
                  <a:pt x="10436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1164"/>
                  <a:pt x="21582" y="11525"/>
                  <a:pt x="21546" y="11880"/>
                </a:cubicBezTo>
                <a:close/>
                <a:moveTo>
                  <a:pt x="11880" y="2227"/>
                </a:moveTo>
                <a:lnTo>
                  <a:pt x="11880" y="9720"/>
                </a:lnTo>
                <a:lnTo>
                  <a:pt x="19373" y="9720"/>
                </a:lnTo>
                <a:cubicBezTo>
                  <a:pt x="18879" y="5805"/>
                  <a:pt x="15795" y="2721"/>
                  <a:pt x="11880" y="2227"/>
                </a:cubicBezTo>
                <a:close/>
              </a:path>
            </a:pathLst>
          </a:custGeom>
          <a:solidFill>
            <a:srgbClr val="022D7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9" name="Straight Connector 143"/>
          <p:cNvCxnSpPr/>
          <p:nvPr/>
        </p:nvCxnSpPr>
        <p:spPr>
          <a:xfrm>
            <a:off x="8112224" y="227687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43"/>
          <p:cNvCxnSpPr/>
          <p:nvPr/>
        </p:nvCxnSpPr>
        <p:spPr>
          <a:xfrm>
            <a:off x="8755225" y="227687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43"/>
          <p:cNvCxnSpPr/>
          <p:nvPr/>
        </p:nvCxnSpPr>
        <p:spPr>
          <a:xfrm>
            <a:off x="9408368" y="227687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43"/>
          <p:cNvCxnSpPr/>
          <p:nvPr/>
        </p:nvCxnSpPr>
        <p:spPr>
          <a:xfrm>
            <a:off x="10047328" y="227687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43"/>
          <p:cNvCxnSpPr/>
          <p:nvPr/>
        </p:nvCxnSpPr>
        <p:spPr>
          <a:xfrm>
            <a:off x="7397750" y="443711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43"/>
          <p:cNvCxnSpPr/>
          <p:nvPr/>
        </p:nvCxnSpPr>
        <p:spPr>
          <a:xfrm>
            <a:off x="8112224" y="443711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43"/>
          <p:cNvCxnSpPr/>
          <p:nvPr/>
        </p:nvCxnSpPr>
        <p:spPr>
          <a:xfrm>
            <a:off x="8755225" y="443711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43"/>
          <p:cNvCxnSpPr/>
          <p:nvPr/>
        </p:nvCxnSpPr>
        <p:spPr>
          <a:xfrm>
            <a:off x="9408368" y="443711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43"/>
          <p:cNvCxnSpPr/>
          <p:nvPr/>
        </p:nvCxnSpPr>
        <p:spPr>
          <a:xfrm>
            <a:off x="10047328" y="4437112"/>
            <a:ext cx="0" cy="15121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07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4039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Прямоугольник: скругленные углы 14">
            <a:extLst>
              <a:ext uri="{FF2B5EF4-FFF2-40B4-BE49-F238E27FC236}">
                <a16:creationId xmlns:a16="http://schemas.microsoft.com/office/drawing/2014/main" id="{8D3A1812-0D74-4D9D-9DC0-7B1ADFB7CE1B}"/>
              </a:ext>
            </a:extLst>
          </p:cNvPr>
          <p:cNvSpPr/>
          <p:nvPr/>
        </p:nvSpPr>
        <p:spPr>
          <a:xfrm>
            <a:off x="479376" y="1484785"/>
            <a:ext cx="3557872" cy="3888431"/>
          </a:xfrm>
          <a:prstGeom prst="roundRect">
            <a:avLst>
              <a:gd name="adj" fmla="val 36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: скругленные углы 69">
            <a:extLst>
              <a:ext uri="{FF2B5EF4-FFF2-40B4-BE49-F238E27FC236}">
                <a16:creationId xmlns:a16="http://schemas.microsoft.com/office/drawing/2014/main" id="{CFD0656F-6BE0-4503-96BC-F44D14828AE0}"/>
              </a:ext>
            </a:extLst>
          </p:cNvPr>
          <p:cNvSpPr/>
          <p:nvPr/>
        </p:nvSpPr>
        <p:spPr>
          <a:xfrm>
            <a:off x="4281050" y="1484784"/>
            <a:ext cx="3557872" cy="3888432"/>
          </a:xfrm>
          <a:prstGeom prst="roundRect">
            <a:avLst>
              <a:gd name="adj" fmla="val 36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63"/>
          <p:cNvSpPr>
            <a:spLocks/>
          </p:cNvSpPr>
          <p:nvPr/>
        </p:nvSpPr>
        <p:spPr>
          <a:xfrm>
            <a:off x="5252425" y="2916954"/>
            <a:ext cx="241552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Использование машинного обучения, цифровой печати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других технологий предоставляет новые возможности для производства</a:t>
            </a:r>
          </a:p>
        </p:txBody>
      </p:sp>
      <p:sp>
        <p:nvSpPr>
          <p:cNvPr id="98" name="Rectangle 25"/>
          <p:cNvSpPr/>
          <p:nvPr/>
        </p:nvSpPr>
        <p:spPr>
          <a:xfrm>
            <a:off x="1450752" y="2929305"/>
            <a:ext cx="241552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Локализация и курс на импортозамещение в отрасли легкой промышленности</a:t>
            </a:r>
          </a:p>
        </p:txBody>
      </p:sp>
      <p:sp>
        <p:nvSpPr>
          <p:cNvPr id="104" name="Rectangle 24"/>
          <p:cNvSpPr/>
          <p:nvPr/>
        </p:nvSpPr>
        <p:spPr>
          <a:xfrm>
            <a:off x="1450752" y="3855625"/>
            <a:ext cx="241552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Расширение мер господдержки отрасли, в т. ч. льготное кредитование, финансовая поддержка и др.</a:t>
            </a:r>
          </a:p>
        </p:txBody>
      </p:sp>
      <p:sp>
        <p:nvSpPr>
          <p:cNvPr id="105" name="Rectangle 68"/>
          <p:cNvSpPr/>
          <p:nvPr/>
        </p:nvSpPr>
        <p:spPr>
          <a:xfrm>
            <a:off x="5252425" y="3803440"/>
            <a:ext cx="2415521" cy="61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культуры обращения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 вторичным текстилем, тренд на ответственное потребление и спрос на экологичные материалы</a:t>
            </a:r>
          </a:p>
        </p:txBody>
      </p:sp>
      <p:sp>
        <p:nvSpPr>
          <p:cNvPr id="106" name="Rectangle 66"/>
          <p:cNvSpPr>
            <a:spLocks/>
          </p:cNvSpPr>
          <p:nvPr/>
        </p:nvSpPr>
        <p:spPr>
          <a:xfrm>
            <a:off x="5252425" y="4632648"/>
            <a:ext cx="2415521" cy="61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Отток и миграция трудовых ресурсов, создает дефицит кадров. В легкой промышленности дефицит достигает 70%</a:t>
            </a:r>
          </a:p>
        </p:txBody>
      </p:sp>
      <p:sp>
        <p:nvSpPr>
          <p:cNvPr id="107" name="Rectangle 95"/>
          <p:cNvSpPr/>
          <p:nvPr/>
        </p:nvSpPr>
        <p:spPr>
          <a:xfrm>
            <a:off x="1450752" y="4632648"/>
            <a:ext cx="2415521" cy="61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востребованности синтетических и смесовых тканей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снижение доли натуральных тканей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долгосрочной перспективе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9B2895C2-52C3-4A7F-B4CF-0F09C4903474}"/>
              </a:ext>
            </a:extLst>
          </p:cNvPr>
          <p:cNvSpPr/>
          <p:nvPr/>
        </p:nvSpPr>
        <p:spPr>
          <a:xfrm>
            <a:off x="650350" y="1711932"/>
            <a:ext cx="2554642" cy="18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22D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Ключевые</a:t>
            </a:r>
          </a:p>
        </p:txBody>
      </p:sp>
      <p:sp>
        <p:nvSpPr>
          <p:cNvPr id="109" name="Rectangle 25">
            <a:extLst>
              <a:ext uri="{FF2B5EF4-FFF2-40B4-BE49-F238E27FC236}">
                <a16:creationId xmlns:a16="http://schemas.microsoft.com/office/drawing/2014/main" id="{8914C705-3A56-45B9-9CCB-3866344885B4}"/>
              </a:ext>
            </a:extLst>
          </p:cNvPr>
          <p:cNvSpPr/>
          <p:nvPr/>
        </p:nvSpPr>
        <p:spPr>
          <a:xfrm>
            <a:off x="650350" y="2320563"/>
            <a:ext cx="2554642" cy="366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22D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рынка текстильной промышленности</a:t>
            </a:r>
          </a:p>
        </p:txBody>
      </p:sp>
      <p:sp>
        <p:nvSpPr>
          <p:cNvPr id="110" name="Rectangle 25">
            <a:extLst>
              <a:ext uri="{FF2B5EF4-FFF2-40B4-BE49-F238E27FC236}">
                <a16:creationId xmlns:a16="http://schemas.microsoft.com/office/drawing/2014/main" id="{DB6A60A8-94CB-4A57-AA3D-3B983F852B11}"/>
              </a:ext>
            </a:extLst>
          </p:cNvPr>
          <p:cNvSpPr/>
          <p:nvPr/>
        </p:nvSpPr>
        <p:spPr>
          <a:xfrm>
            <a:off x="4515325" y="1711932"/>
            <a:ext cx="2554642" cy="18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22D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Ключевые</a:t>
            </a:r>
          </a:p>
        </p:txBody>
      </p:sp>
      <p:sp>
        <p:nvSpPr>
          <p:cNvPr id="111" name="Rectangle 25">
            <a:extLst>
              <a:ext uri="{FF2B5EF4-FFF2-40B4-BE49-F238E27FC236}">
                <a16:creationId xmlns:a16="http://schemas.microsoft.com/office/drawing/2014/main" id="{6ACB4D8C-593E-414B-A9AB-2FB72B560FB3}"/>
              </a:ext>
            </a:extLst>
          </p:cNvPr>
          <p:cNvSpPr/>
          <p:nvPr/>
        </p:nvSpPr>
        <p:spPr>
          <a:xfrm>
            <a:off x="4515325" y="2334914"/>
            <a:ext cx="2554642" cy="366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22D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рынка текстильной промышленности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4EEDD4B5-A45F-46D0-A9A7-C50FD22F41E8}"/>
              </a:ext>
            </a:extLst>
          </p:cNvPr>
          <p:cNvCxnSpPr/>
          <p:nvPr/>
        </p:nvCxnSpPr>
        <p:spPr>
          <a:xfrm>
            <a:off x="4452023" y="2827374"/>
            <a:ext cx="32159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1DA654A2-3875-4BA7-B6B6-39B43B1BDAB8}"/>
              </a:ext>
            </a:extLst>
          </p:cNvPr>
          <p:cNvCxnSpPr/>
          <p:nvPr/>
        </p:nvCxnSpPr>
        <p:spPr>
          <a:xfrm>
            <a:off x="650350" y="2827374"/>
            <a:ext cx="32159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: скругленные верхние углы 26">
            <a:extLst>
              <a:ext uri="{FF2B5EF4-FFF2-40B4-BE49-F238E27FC236}">
                <a16:creationId xmlns:a16="http://schemas.microsoft.com/office/drawing/2014/main" id="{C2723F68-0507-4A69-8D9E-D5D9BE5F0130}"/>
              </a:ext>
            </a:extLst>
          </p:cNvPr>
          <p:cNvSpPr/>
          <p:nvPr/>
        </p:nvSpPr>
        <p:spPr>
          <a:xfrm rot="5400000" flipH="1">
            <a:off x="1474471" y="968907"/>
            <a:ext cx="260975" cy="2251164"/>
          </a:xfrm>
          <a:prstGeom prst="round2SameRect">
            <a:avLst>
              <a:gd name="adj1" fmla="val 48315"/>
              <a:gd name="adj2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: скругленные верхние углы 73">
            <a:extLst>
              <a:ext uri="{FF2B5EF4-FFF2-40B4-BE49-F238E27FC236}">
                <a16:creationId xmlns:a16="http://schemas.microsoft.com/office/drawing/2014/main" id="{D783112A-CD34-4170-9CEC-125B7484A5D2}"/>
              </a:ext>
            </a:extLst>
          </p:cNvPr>
          <p:cNvSpPr/>
          <p:nvPr/>
        </p:nvSpPr>
        <p:spPr>
          <a:xfrm rot="5400000" flipH="1">
            <a:off x="5276146" y="968908"/>
            <a:ext cx="260975" cy="2251164"/>
          </a:xfrm>
          <a:prstGeom prst="round2SameRect">
            <a:avLst>
              <a:gd name="adj1" fmla="val 48315"/>
              <a:gd name="adj2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D51E7E97-4F63-4526-803E-8A5DD62014AC}"/>
              </a:ext>
            </a:extLst>
          </p:cNvPr>
          <p:cNvSpPr/>
          <p:nvPr/>
        </p:nvSpPr>
        <p:spPr>
          <a:xfrm>
            <a:off x="650350" y="2002844"/>
            <a:ext cx="1251048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райверы роста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3753D310-D286-4ADA-ADE2-47E1B0F71C93}"/>
              </a:ext>
            </a:extLst>
          </p:cNvPr>
          <p:cNvSpPr/>
          <p:nvPr/>
        </p:nvSpPr>
        <p:spPr>
          <a:xfrm>
            <a:off x="4515324" y="2002844"/>
            <a:ext cx="812723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енденции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E9C005E-F905-4F32-BFD1-98887EE1CE7B}"/>
              </a:ext>
            </a:extLst>
          </p:cNvPr>
          <p:cNvGrpSpPr/>
          <p:nvPr/>
        </p:nvGrpSpPr>
        <p:grpSpPr>
          <a:xfrm>
            <a:off x="3145318" y="2077873"/>
            <a:ext cx="678931" cy="609625"/>
            <a:chOff x="9274175" y="676276"/>
            <a:chExt cx="839788" cy="754063"/>
          </a:xfrm>
          <a:solidFill>
            <a:srgbClr val="CD2027"/>
          </a:solidFill>
        </p:grpSpPr>
        <p:sp>
          <p:nvSpPr>
            <p:cNvPr id="119" name="Freeform 61">
              <a:extLst>
                <a:ext uri="{FF2B5EF4-FFF2-40B4-BE49-F238E27FC236}">
                  <a16:creationId xmlns:a16="http://schemas.microsoft.com/office/drawing/2014/main" id="{153C9499-D36E-41B0-BCEE-FD0252993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0713" y="873126"/>
              <a:ext cx="376238" cy="376238"/>
            </a:xfrm>
            <a:custGeom>
              <a:avLst/>
              <a:gdLst>
                <a:gd name="T0" fmla="*/ 343 w 395"/>
                <a:gd name="T1" fmla="*/ 154 h 395"/>
                <a:gd name="T2" fmla="*/ 355 w 395"/>
                <a:gd name="T3" fmla="*/ 86 h 395"/>
                <a:gd name="T4" fmla="*/ 320 w 395"/>
                <a:gd name="T5" fmla="*/ 41 h 395"/>
                <a:gd name="T6" fmla="*/ 270 w 395"/>
                <a:gd name="T7" fmla="*/ 64 h 395"/>
                <a:gd name="T8" fmla="*/ 230 w 395"/>
                <a:gd name="T9" fmla="*/ 7 h 395"/>
                <a:gd name="T10" fmla="*/ 220 w 395"/>
                <a:gd name="T11" fmla="*/ 0 h 395"/>
                <a:gd name="T12" fmla="*/ 164 w 395"/>
                <a:gd name="T13" fmla="*/ 8 h 395"/>
                <a:gd name="T14" fmla="*/ 124 w 395"/>
                <a:gd name="T15" fmla="*/ 64 h 395"/>
                <a:gd name="T16" fmla="*/ 74 w 395"/>
                <a:gd name="T17" fmla="*/ 41 h 395"/>
                <a:gd name="T18" fmla="*/ 40 w 395"/>
                <a:gd name="T19" fmla="*/ 87 h 395"/>
                <a:gd name="T20" fmla="*/ 52 w 395"/>
                <a:gd name="T21" fmla="*/ 155 h 395"/>
                <a:gd name="T22" fmla="*/ 0 w 395"/>
                <a:gd name="T23" fmla="*/ 175 h 395"/>
                <a:gd name="T24" fmla="*/ 8 w 395"/>
                <a:gd name="T25" fmla="*/ 231 h 395"/>
                <a:gd name="T26" fmla="*/ 64 w 395"/>
                <a:gd name="T27" fmla="*/ 270 h 395"/>
                <a:gd name="T28" fmla="*/ 42 w 395"/>
                <a:gd name="T29" fmla="*/ 321 h 395"/>
                <a:gd name="T30" fmla="*/ 87 w 395"/>
                <a:gd name="T31" fmla="*/ 355 h 395"/>
                <a:gd name="T32" fmla="*/ 155 w 395"/>
                <a:gd name="T33" fmla="*/ 343 h 395"/>
                <a:gd name="T34" fmla="*/ 175 w 395"/>
                <a:gd name="T35" fmla="*/ 395 h 395"/>
                <a:gd name="T36" fmla="*/ 221 w 395"/>
                <a:gd name="T37" fmla="*/ 395 h 395"/>
                <a:gd name="T38" fmla="*/ 241 w 395"/>
                <a:gd name="T39" fmla="*/ 343 h 395"/>
                <a:gd name="T40" fmla="*/ 309 w 395"/>
                <a:gd name="T41" fmla="*/ 355 h 395"/>
                <a:gd name="T42" fmla="*/ 354 w 395"/>
                <a:gd name="T43" fmla="*/ 320 h 395"/>
                <a:gd name="T44" fmla="*/ 331 w 395"/>
                <a:gd name="T45" fmla="*/ 270 h 395"/>
                <a:gd name="T46" fmla="*/ 387 w 395"/>
                <a:gd name="T47" fmla="*/ 230 h 395"/>
                <a:gd name="T48" fmla="*/ 395 w 395"/>
                <a:gd name="T49" fmla="*/ 174 h 395"/>
                <a:gd name="T50" fmla="*/ 336 w 395"/>
                <a:gd name="T51" fmla="*/ 221 h 395"/>
                <a:gd name="T52" fmla="*/ 310 w 395"/>
                <a:gd name="T53" fmla="*/ 267 h 395"/>
                <a:gd name="T54" fmla="*/ 312 w 395"/>
                <a:gd name="T55" fmla="*/ 278 h 395"/>
                <a:gd name="T56" fmla="*/ 312 w 395"/>
                <a:gd name="T57" fmla="*/ 333 h 395"/>
                <a:gd name="T58" fmla="*/ 268 w 395"/>
                <a:gd name="T59" fmla="*/ 310 h 395"/>
                <a:gd name="T60" fmla="*/ 222 w 395"/>
                <a:gd name="T61" fmla="*/ 336 h 395"/>
                <a:gd name="T62" fmla="*/ 183 w 395"/>
                <a:gd name="T63" fmla="*/ 375 h 395"/>
                <a:gd name="T64" fmla="*/ 168 w 395"/>
                <a:gd name="T65" fmla="*/ 327 h 395"/>
                <a:gd name="T66" fmla="*/ 117 w 395"/>
                <a:gd name="T67" fmla="*/ 312 h 395"/>
                <a:gd name="T68" fmla="*/ 62 w 395"/>
                <a:gd name="T69" fmla="*/ 312 h 395"/>
                <a:gd name="T70" fmla="*/ 83 w 395"/>
                <a:gd name="T71" fmla="*/ 278 h 395"/>
                <a:gd name="T72" fmla="*/ 68 w 395"/>
                <a:gd name="T73" fmla="*/ 228 h 395"/>
                <a:gd name="T74" fmla="*/ 20 w 395"/>
                <a:gd name="T75" fmla="*/ 213 h 395"/>
                <a:gd name="T76" fmla="*/ 59 w 395"/>
                <a:gd name="T77" fmla="*/ 174 h 395"/>
                <a:gd name="T78" fmla="*/ 85 w 395"/>
                <a:gd name="T79" fmla="*/ 128 h 395"/>
                <a:gd name="T80" fmla="*/ 61 w 395"/>
                <a:gd name="T81" fmla="*/ 83 h 395"/>
                <a:gd name="T82" fmla="*/ 116 w 395"/>
                <a:gd name="T83" fmla="*/ 83 h 395"/>
                <a:gd name="T84" fmla="*/ 167 w 395"/>
                <a:gd name="T85" fmla="*/ 68 h 395"/>
                <a:gd name="T86" fmla="*/ 182 w 395"/>
                <a:gd name="T87" fmla="*/ 20 h 395"/>
                <a:gd name="T88" fmla="*/ 212 w 395"/>
                <a:gd name="T89" fmla="*/ 20 h 395"/>
                <a:gd name="T90" fmla="*/ 227 w 395"/>
                <a:gd name="T91" fmla="*/ 68 h 395"/>
                <a:gd name="T92" fmla="*/ 278 w 395"/>
                <a:gd name="T93" fmla="*/ 83 h 395"/>
                <a:gd name="T94" fmla="*/ 333 w 395"/>
                <a:gd name="T95" fmla="*/ 82 h 395"/>
                <a:gd name="T96" fmla="*/ 310 w 395"/>
                <a:gd name="T97" fmla="*/ 127 h 395"/>
                <a:gd name="T98" fmla="*/ 336 w 395"/>
                <a:gd name="T99" fmla="*/ 173 h 395"/>
                <a:gd name="T100" fmla="*/ 375 w 395"/>
                <a:gd name="T101" fmla="*/ 2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5" h="395">
                  <a:moveTo>
                    <a:pt x="387" y="164"/>
                  </a:moveTo>
                  <a:cubicBezTo>
                    <a:pt x="363" y="158"/>
                    <a:pt x="350" y="155"/>
                    <a:pt x="343" y="154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5" y="118"/>
                    <a:pt x="342" y="107"/>
                    <a:pt x="355" y="86"/>
                  </a:cubicBezTo>
                  <a:cubicBezTo>
                    <a:pt x="357" y="82"/>
                    <a:pt x="357" y="77"/>
                    <a:pt x="353" y="74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7" y="37"/>
                    <a:pt x="312" y="37"/>
                    <a:pt x="308" y="39"/>
                  </a:cubicBezTo>
                  <a:cubicBezTo>
                    <a:pt x="287" y="52"/>
                    <a:pt x="276" y="60"/>
                    <a:pt x="270" y="64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39" y="44"/>
                    <a:pt x="236" y="31"/>
                    <a:pt x="230" y="7"/>
                  </a:cubicBezTo>
                  <a:cubicBezTo>
                    <a:pt x="229" y="3"/>
                    <a:pt x="225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9" y="0"/>
                    <a:pt x="165" y="3"/>
                    <a:pt x="164" y="8"/>
                  </a:cubicBezTo>
                  <a:cubicBezTo>
                    <a:pt x="158" y="32"/>
                    <a:pt x="155" y="45"/>
                    <a:pt x="154" y="5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9" y="60"/>
                    <a:pt x="107" y="53"/>
                    <a:pt x="86" y="40"/>
                  </a:cubicBezTo>
                  <a:cubicBezTo>
                    <a:pt x="82" y="37"/>
                    <a:pt x="77" y="38"/>
                    <a:pt x="74" y="41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8" y="78"/>
                    <a:pt x="37" y="83"/>
                    <a:pt x="40" y="87"/>
                  </a:cubicBezTo>
                  <a:cubicBezTo>
                    <a:pt x="52" y="108"/>
                    <a:pt x="60" y="119"/>
                    <a:pt x="64" y="125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45" y="156"/>
                    <a:pt x="32" y="159"/>
                    <a:pt x="8" y="165"/>
                  </a:cubicBezTo>
                  <a:cubicBezTo>
                    <a:pt x="3" y="166"/>
                    <a:pt x="0" y="170"/>
                    <a:pt x="0" y="175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6"/>
                    <a:pt x="3" y="230"/>
                    <a:pt x="8" y="231"/>
                  </a:cubicBezTo>
                  <a:cubicBezTo>
                    <a:pt x="32" y="237"/>
                    <a:pt x="45" y="239"/>
                    <a:pt x="52" y="241"/>
                  </a:cubicBezTo>
                  <a:cubicBezTo>
                    <a:pt x="64" y="270"/>
                    <a:pt x="64" y="270"/>
                    <a:pt x="64" y="270"/>
                  </a:cubicBezTo>
                  <a:cubicBezTo>
                    <a:pt x="60" y="276"/>
                    <a:pt x="53" y="287"/>
                    <a:pt x="40" y="308"/>
                  </a:cubicBezTo>
                  <a:cubicBezTo>
                    <a:pt x="38" y="312"/>
                    <a:pt x="38" y="318"/>
                    <a:pt x="42" y="321"/>
                  </a:cubicBezTo>
                  <a:cubicBezTo>
                    <a:pt x="75" y="354"/>
                    <a:pt x="75" y="354"/>
                    <a:pt x="75" y="354"/>
                  </a:cubicBezTo>
                  <a:cubicBezTo>
                    <a:pt x="78" y="357"/>
                    <a:pt x="83" y="358"/>
                    <a:pt x="87" y="355"/>
                  </a:cubicBezTo>
                  <a:cubicBezTo>
                    <a:pt x="108" y="342"/>
                    <a:pt x="119" y="335"/>
                    <a:pt x="125" y="331"/>
                  </a:cubicBezTo>
                  <a:cubicBezTo>
                    <a:pt x="155" y="343"/>
                    <a:pt x="155" y="343"/>
                    <a:pt x="155" y="343"/>
                  </a:cubicBezTo>
                  <a:cubicBezTo>
                    <a:pt x="156" y="350"/>
                    <a:pt x="159" y="363"/>
                    <a:pt x="165" y="387"/>
                  </a:cubicBezTo>
                  <a:cubicBezTo>
                    <a:pt x="166" y="392"/>
                    <a:pt x="170" y="395"/>
                    <a:pt x="175" y="395"/>
                  </a:cubicBezTo>
                  <a:cubicBezTo>
                    <a:pt x="175" y="395"/>
                    <a:pt x="175" y="395"/>
                    <a:pt x="175" y="395"/>
                  </a:cubicBezTo>
                  <a:cubicBezTo>
                    <a:pt x="221" y="395"/>
                    <a:pt x="221" y="395"/>
                    <a:pt x="221" y="395"/>
                  </a:cubicBezTo>
                  <a:cubicBezTo>
                    <a:pt x="226" y="395"/>
                    <a:pt x="230" y="392"/>
                    <a:pt x="231" y="387"/>
                  </a:cubicBezTo>
                  <a:cubicBezTo>
                    <a:pt x="235" y="372"/>
                    <a:pt x="239" y="354"/>
                    <a:pt x="241" y="343"/>
                  </a:cubicBezTo>
                  <a:cubicBezTo>
                    <a:pt x="271" y="331"/>
                    <a:pt x="271" y="331"/>
                    <a:pt x="271" y="331"/>
                  </a:cubicBezTo>
                  <a:cubicBezTo>
                    <a:pt x="276" y="335"/>
                    <a:pt x="287" y="342"/>
                    <a:pt x="309" y="355"/>
                  </a:cubicBezTo>
                  <a:cubicBezTo>
                    <a:pt x="313" y="357"/>
                    <a:pt x="318" y="357"/>
                    <a:pt x="321" y="353"/>
                  </a:cubicBezTo>
                  <a:cubicBezTo>
                    <a:pt x="354" y="320"/>
                    <a:pt x="354" y="320"/>
                    <a:pt x="354" y="320"/>
                  </a:cubicBezTo>
                  <a:cubicBezTo>
                    <a:pt x="357" y="317"/>
                    <a:pt x="358" y="312"/>
                    <a:pt x="356" y="308"/>
                  </a:cubicBezTo>
                  <a:cubicBezTo>
                    <a:pt x="355" y="307"/>
                    <a:pt x="339" y="281"/>
                    <a:pt x="331" y="270"/>
                  </a:cubicBezTo>
                  <a:cubicBezTo>
                    <a:pt x="343" y="240"/>
                    <a:pt x="343" y="240"/>
                    <a:pt x="343" y="240"/>
                  </a:cubicBezTo>
                  <a:cubicBezTo>
                    <a:pt x="351" y="239"/>
                    <a:pt x="364" y="236"/>
                    <a:pt x="387" y="230"/>
                  </a:cubicBezTo>
                  <a:cubicBezTo>
                    <a:pt x="392" y="229"/>
                    <a:pt x="395" y="225"/>
                    <a:pt x="395" y="220"/>
                  </a:cubicBezTo>
                  <a:cubicBezTo>
                    <a:pt x="395" y="174"/>
                    <a:pt x="395" y="174"/>
                    <a:pt x="395" y="174"/>
                  </a:cubicBezTo>
                  <a:cubicBezTo>
                    <a:pt x="395" y="169"/>
                    <a:pt x="392" y="165"/>
                    <a:pt x="387" y="164"/>
                  </a:cubicBezTo>
                  <a:close/>
                  <a:moveTo>
                    <a:pt x="336" y="221"/>
                  </a:moveTo>
                  <a:cubicBezTo>
                    <a:pt x="332" y="221"/>
                    <a:pt x="328" y="223"/>
                    <a:pt x="327" y="227"/>
                  </a:cubicBezTo>
                  <a:cubicBezTo>
                    <a:pt x="310" y="267"/>
                    <a:pt x="310" y="267"/>
                    <a:pt x="310" y="267"/>
                  </a:cubicBezTo>
                  <a:cubicBezTo>
                    <a:pt x="309" y="271"/>
                    <a:pt x="310" y="276"/>
                    <a:pt x="312" y="278"/>
                  </a:cubicBezTo>
                  <a:cubicBezTo>
                    <a:pt x="312" y="278"/>
                    <a:pt x="312" y="278"/>
                    <a:pt x="312" y="278"/>
                  </a:cubicBezTo>
                  <a:cubicBezTo>
                    <a:pt x="316" y="283"/>
                    <a:pt x="327" y="301"/>
                    <a:pt x="334" y="312"/>
                  </a:cubicBezTo>
                  <a:cubicBezTo>
                    <a:pt x="312" y="333"/>
                    <a:pt x="312" y="333"/>
                    <a:pt x="312" y="333"/>
                  </a:cubicBezTo>
                  <a:cubicBezTo>
                    <a:pt x="301" y="326"/>
                    <a:pt x="282" y="314"/>
                    <a:pt x="279" y="312"/>
                  </a:cubicBezTo>
                  <a:cubicBezTo>
                    <a:pt x="276" y="309"/>
                    <a:pt x="272" y="308"/>
                    <a:pt x="268" y="310"/>
                  </a:cubicBezTo>
                  <a:cubicBezTo>
                    <a:pt x="228" y="326"/>
                    <a:pt x="228" y="326"/>
                    <a:pt x="228" y="326"/>
                  </a:cubicBezTo>
                  <a:cubicBezTo>
                    <a:pt x="224" y="328"/>
                    <a:pt x="222" y="332"/>
                    <a:pt x="222" y="336"/>
                  </a:cubicBezTo>
                  <a:cubicBezTo>
                    <a:pt x="221" y="340"/>
                    <a:pt x="216" y="362"/>
                    <a:pt x="213" y="375"/>
                  </a:cubicBezTo>
                  <a:cubicBezTo>
                    <a:pt x="183" y="375"/>
                    <a:pt x="183" y="375"/>
                    <a:pt x="183" y="375"/>
                  </a:cubicBezTo>
                  <a:cubicBezTo>
                    <a:pt x="180" y="362"/>
                    <a:pt x="175" y="340"/>
                    <a:pt x="174" y="336"/>
                  </a:cubicBezTo>
                  <a:cubicBezTo>
                    <a:pt x="174" y="332"/>
                    <a:pt x="172" y="328"/>
                    <a:pt x="168" y="327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4" y="308"/>
                    <a:pt x="120" y="309"/>
                    <a:pt x="117" y="312"/>
                  </a:cubicBezTo>
                  <a:cubicBezTo>
                    <a:pt x="113" y="315"/>
                    <a:pt x="94" y="327"/>
                    <a:pt x="83" y="334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9" y="301"/>
                    <a:pt x="81" y="281"/>
                    <a:pt x="83" y="278"/>
                  </a:cubicBezTo>
                  <a:cubicBezTo>
                    <a:pt x="83" y="278"/>
                    <a:pt x="83" y="278"/>
                    <a:pt x="83" y="278"/>
                  </a:cubicBezTo>
                  <a:cubicBezTo>
                    <a:pt x="86" y="275"/>
                    <a:pt x="87" y="271"/>
                    <a:pt x="85" y="267"/>
                  </a:cubicBezTo>
                  <a:cubicBezTo>
                    <a:pt x="68" y="228"/>
                    <a:pt x="68" y="228"/>
                    <a:pt x="68" y="228"/>
                  </a:cubicBezTo>
                  <a:cubicBezTo>
                    <a:pt x="67" y="224"/>
                    <a:pt x="63" y="221"/>
                    <a:pt x="59" y="221"/>
                  </a:cubicBezTo>
                  <a:cubicBezTo>
                    <a:pt x="55" y="221"/>
                    <a:pt x="33" y="216"/>
                    <a:pt x="20" y="21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33" y="180"/>
                    <a:pt x="55" y="175"/>
                    <a:pt x="59" y="174"/>
                  </a:cubicBezTo>
                  <a:cubicBezTo>
                    <a:pt x="63" y="174"/>
                    <a:pt x="67" y="171"/>
                    <a:pt x="68" y="168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86" y="124"/>
                    <a:pt x="86" y="119"/>
                    <a:pt x="83" y="117"/>
                  </a:cubicBezTo>
                  <a:cubicBezTo>
                    <a:pt x="80" y="113"/>
                    <a:pt x="68" y="94"/>
                    <a:pt x="61" y="83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93" y="68"/>
                    <a:pt x="113" y="80"/>
                    <a:pt x="116" y="83"/>
                  </a:cubicBezTo>
                  <a:cubicBezTo>
                    <a:pt x="119" y="86"/>
                    <a:pt x="123" y="87"/>
                    <a:pt x="127" y="85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1" y="67"/>
                    <a:pt x="173" y="63"/>
                    <a:pt x="174" y="59"/>
                  </a:cubicBezTo>
                  <a:cubicBezTo>
                    <a:pt x="174" y="55"/>
                    <a:pt x="179" y="33"/>
                    <a:pt x="182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5" y="32"/>
                    <a:pt x="220" y="55"/>
                    <a:pt x="221" y="59"/>
                  </a:cubicBezTo>
                  <a:cubicBezTo>
                    <a:pt x="221" y="63"/>
                    <a:pt x="223" y="67"/>
                    <a:pt x="227" y="68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71" y="86"/>
                    <a:pt x="275" y="85"/>
                    <a:pt x="278" y="83"/>
                  </a:cubicBezTo>
                  <a:cubicBezTo>
                    <a:pt x="282" y="80"/>
                    <a:pt x="301" y="68"/>
                    <a:pt x="312" y="61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27" y="93"/>
                    <a:pt x="314" y="113"/>
                    <a:pt x="312" y="116"/>
                  </a:cubicBezTo>
                  <a:cubicBezTo>
                    <a:pt x="309" y="119"/>
                    <a:pt x="308" y="123"/>
                    <a:pt x="310" y="127"/>
                  </a:cubicBezTo>
                  <a:cubicBezTo>
                    <a:pt x="327" y="167"/>
                    <a:pt x="327" y="167"/>
                    <a:pt x="327" y="167"/>
                  </a:cubicBezTo>
                  <a:cubicBezTo>
                    <a:pt x="328" y="171"/>
                    <a:pt x="332" y="173"/>
                    <a:pt x="336" y="173"/>
                  </a:cubicBezTo>
                  <a:cubicBezTo>
                    <a:pt x="340" y="174"/>
                    <a:pt x="362" y="179"/>
                    <a:pt x="375" y="182"/>
                  </a:cubicBezTo>
                  <a:cubicBezTo>
                    <a:pt x="375" y="212"/>
                    <a:pt x="375" y="212"/>
                    <a:pt x="375" y="212"/>
                  </a:cubicBezTo>
                  <a:cubicBezTo>
                    <a:pt x="362" y="215"/>
                    <a:pt x="340" y="220"/>
                    <a:pt x="336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62">
              <a:extLst>
                <a:ext uri="{FF2B5EF4-FFF2-40B4-BE49-F238E27FC236}">
                  <a16:creationId xmlns:a16="http://schemas.microsoft.com/office/drawing/2014/main" id="{F4F265DD-4C8F-44C5-8274-B184E5987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4538" y="995363"/>
              <a:ext cx="128588" cy="130175"/>
            </a:xfrm>
            <a:custGeom>
              <a:avLst/>
              <a:gdLst>
                <a:gd name="T0" fmla="*/ 68 w 135"/>
                <a:gd name="T1" fmla="*/ 0 h 136"/>
                <a:gd name="T2" fmla="*/ 0 w 135"/>
                <a:gd name="T3" fmla="*/ 68 h 136"/>
                <a:gd name="T4" fmla="*/ 68 w 135"/>
                <a:gd name="T5" fmla="*/ 136 h 136"/>
                <a:gd name="T6" fmla="*/ 135 w 135"/>
                <a:gd name="T7" fmla="*/ 68 h 136"/>
                <a:gd name="T8" fmla="*/ 68 w 135"/>
                <a:gd name="T9" fmla="*/ 0 h 136"/>
                <a:gd name="T10" fmla="*/ 68 w 135"/>
                <a:gd name="T11" fmla="*/ 116 h 136"/>
                <a:gd name="T12" fmla="*/ 20 w 135"/>
                <a:gd name="T13" fmla="*/ 68 h 136"/>
                <a:gd name="T14" fmla="*/ 68 w 135"/>
                <a:gd name="T15" fmla="*/ 21 h 136"/>
                <a:gd name="T16" fmla="*/ 115 w 135"/>
                <a:gd name="T17" fmla="*/ 68 h 136"/>
                <a:gd name="T18" fmla="*/ 68 w 135"/>
                <a:gd name="T19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5" y="106"/>
                    <a:pt x="135" y="68"/>
                  </a:cubicBezTo>
                  <a:cubicBezTo>
                    <a:pt x="135" y="31"/>
                    <a:pt x="105" y="0"/>
                    <a:pt x="68" y="0"/>
                  </a:cubicBezTo>
                  <a:close/>
                  <a:moveTo>
                    <a:pt x="68" y="116"/>
                  </a:moveTo>
                  <a:cubicBezTo>
                    <a:pt x="41" y="116"/>
                    <a:pt x="20" y="95"/>
                    <a:pt x="20" y="68"/>
                  </a:cubicBezTo>
                  <a:cubicBezTo>
                    <a:pt x="20" y="42"/>
                    <a:pt x="41" y="21"/>
                    <a:pt x="68" y="21"/>
                  </a:cubicBezTo>
                  <a:cubicBezTo>
                    <a:pt x="94" y="21"/>
                    <a:pt x="115" y="42"/>
                    <a:pt x="115" y="68"/>
                  </a:cubicBezTo>
                  <a:cubicBezTo>
                    <a:pt x="115" y="95"/>
                    <a:pt x="94" y="116"/>
                    <a:pt x="6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C94125D7-FCEF-475C-A77C-57FD41E3F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4175" y="676276"/>
              <a:ext cx="839788" cy="754063"/>
            </a:xfrm>
            <a:custGeom>
              <a:avLst/>
              <a:gdLst>
                <a:gd name="T0" fmla="*/ 786 w 881"/>
                <a:gd name="T1" fmla="*/ 332 h 792"/>
                <a:gd name="T2" fmla="*/ 674 w 881"/>
                <a:gd name="T3" fmla="*/ 128 h 792"/>
                <a:gd name="T4" fmla="*/ 674 w 881"/>
                <a:gd name="T5" fmla="*/ 28 h 792"/>
                <a:gd name="T6" fmla="*/ 553 w 881"/>
                <a:gd name="T7" fmla="*/ 68 h 792"/>
                <a:gd name="T8" fmla="*/ 257 w 881"/>
                <a:gd name="T9" fmla="*/ 7 h 792"/>
                <a:gd name="T10" fmla="*/ 213 w 881"/>
                <a:gd name="T11" fmla="*/ 134 h 792"/>
                <a:gd name="T12" fmla="*/ 21 w 881"/>
                <a:gd name="T13" fmla="*/ 349 h 792"/>
                <a:gd name="T14" fmla="*/ 21 w 881"/>
                <a:gd name="T15" fmla="*/ 449 h 792"/>
                <a:gd name="T16" fmla="*/ 98 w 881"/>
                <a:gd name="T17" fmla="*/ 465 h 792"/>
                <a:gd name="T18" fmla="*/ 186 w 881"/>
                <a:gd name="T19" fmla="*/ 720 h 792"/>
                <a:gd name="T20" fmla="*/ 328 w 881"/>
                <a:gd name="T21" fmla="*/ 730 h 792"/>
                <a:gd name="T22" fmla="*/ 573 w 881"/>
                <a:gd name="T23" fmla="*/ 771 h 792"/>
                <a:gd name="T24" fmla="*/ 674 w 881"/>
                <a:gd name="T25" fmla="*/ 771 h 792"/>
                <a:gd name="T26" fmla="*/ 674 w 881"/>
                <a:gd name="T27" fmla="*/ 670 h 792"/>
                <a:gd name="T28" fmla="*/ 786 w 881"/>
                <a:gd name="T29" fmla="*/ 466 h 792"/>
                <a:gd name="T30" fmla="*/ 881 w 881"/>
                <a:gd name="T31" fmla="*/ 399 h 792"/>
                <a:gd name="T32" fmla="*/ 573 w 881"/>
                <a:gd name="T33" fmla="*/ 670 h 792"/>
                <a:gd name="T34" fmla="*/ 328 w 881"/>
                <a:gd name="T35" fmla="*/ 710 h 792"/>
                <a:gd name="T36" fmla="*/ 231 w 881"/>
                <a:gd name="T37" fmla="*/ 654 h 792"/>
                <a:gd name="T38" fmla="*/ 122 w 881"/>
                <a:gd name="T39" fmla="*/ 449 h 792"/>
                <a:gd name="T40" fmla="*/ 116 w 881"/>
                <a:gd name="T41" fmla="*/ 343 h 792"/>
                <a:gd name="T42" fmla="*/ 257 w 881"/>
                <a:gd name="T43" fmla="*/ 149 h 792"/>
                <a:gd name="T44" fmla="*/ 553 w 881"/>
                <a:gd name="T45" fmla="*/ 88 h 792"/>
                <a:gd name="T46" fmla="*/ 624 w 881"/>
                <a:gd name="T47" fmla="*/ 149 h 792"/>
                <a:gd name="T48" fmla="*/ 768 w 881"/>
                <a:gd name="T49" fmla="*/ 342 h 792"/>
                <a:gd name="T50" fmla="*/ 768 w 881"/>
                <a:gd name="T51" fmla="*/ 456 h 792"/>
                <a:gd name="T52" fmla="*/ 573 w 881"/>
                <a:gd name="T53" fmla="*/ 670 h 792"/>
                <a:gd name="T54" fmla="*/ 659 w 881"/>
                <a:gd name="T55" fmla="*/ 42 h 792"/>
                <a:gd name="T56" fmla="*/ 659 w 881"/>
                <a:gd name="T57" fmla="*/ 114 h 792"/>
                <a:gd name="T58" fmla="*/ 651 w 881"/>
                <a:gd name="T59" fmla="*/ 121 h 792"/>
                <a:gd name="T60" fmla="*/ 573 w 881"/>
                <a:gd name="T61" fmla="*/ 78 h 792"/>
                <a:gd name="T62" fmla="*/ 206 w 881"/>
                <a:gd name="T63" fmla="*/ 78 h 792"/>
                <a:gd name="T64" fmla="*/ 308 w 881"/>
                <a:gd name="T65" fmla="*/ 78 h 792"/>
                <a:gd name="T66" fmla="*/ 232 w 881"/>
                <a:gd name="T67" fmla="*/ 122 h 792"/>
                <a:gd name="T68" fmla="*/ 36 w 881"/>
                <a:gd name="T69" fmla="*/ 435 h 792"/>
                <a:gd name="T70" fmla="*/ 36 w 881"/>
                <a:gd name="T71" fmla="*/ 363 h 792"/>
                <a:gd name="T72" fmla="*/ 97 w 881"/>
                <a:gd name="T73" fmla="*/ 355 h 792"/>
                <a:gd name="T74" fmla="*/ 107 w 881"/>
                <a:gd name="T75" fmla="*/ 435 h 792"/>
                <a:gd name="T76" fmla="*/ 97 w 881"/>
                <a:gd name="T77" fmla="*/ 443 h 792"/>
                <a:gd name="T78" fmla="*/ 257 w 881"/>
                <a:gd name="T79" fmla="*/ 771 h 792"/>
                <a:gd name="T80" fmla="*/ 232 w 881"/>
                <a:gd name="T81" fmla="*/ 676 h 792"/>
                <a:gd name="T82" fmla="*/ 257 w 881"/>
                <a:gd name="T83" fmla="*/ 669 h 792"/>
                <a:gd name="T84" fmla="*/ 257 w 881"/>
                <a:gd name="T85" fmla="*/ 771 h 792"/>
                <a:gd name="T86" fmla="*/ 659 w 881"/>
                <a:gd name="T87" fmla="*/ 756 h 792"/>
                <a:gd name="T88" fmla="*/ 573 w 881"/>
                <a:gd name="T89" fmla="*/ 720 h 792"/>
                <a:gd name="T90" fmla="*/ 651 w 881"/>
                <a:gd name="T91" fmla="*/ 678 h 792"/>
                <a:gd name="T92" fmla="*/ 674 w 881"/>
                <a:gd name="T93" fmla="*/ 720 h 792"/>
                <a:gd name="T94" fmla="*/ 787 w 881"/>
                <a:gd name="T95" fmla="*/ 444 h 792"/>
                <a:gd name="T96" fmla="*/ 787 w 881"/>
                <a:gd name="T97" fmla="*/ 354 h 792"/>
                <a:gd name="T98" fmla="*/ 861 w 881"/>
                <a:gd name="T99" fmla="*/ 39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792">
                  <a:moveTo>
                    <a:pt x="810" y="328"/>
                  </a:moveTo>
                  <a:cubicBezTo>
                    <a:pt x="802" y="328"/>
                    <a:pt x="794" y="329"/>
                    <a:pt x="786" y="332"/>
                  </a:cubicBezTo>
                  <a:cubicBezTo>
                    <a:pt x="670" y="131"/>
                    <a:pt x="670" y="131"/>
                    <a:pt x="670" y="131"/>
                  </a:cubicBezTo>
                  <a:cubicBezTo>
                    <a:pt x="671" y="130"/>
                    <a:pt x="673" y="130"/>
                    <a:pt x="674" y="128"/>
                  </a:cubicBezTo>
                  <a:cubicBezTo>
                    <a:pt x="687" y="115"/>
                    <a:pt x="695" y="97"/>
                    <a:pt x="695" y="78"/>
                  </a:cubicBezTo>
                  <a:cubicBezTo>
                    <a:pt x="695" y="59"/>
                    <a:pt x="687" y="41"/>
                    <a:pt x="674" y="28"/>
                  </a:cubicBezTo>
                  <a:cubicBezTo>
                    <a:pt x="646" y="0"/>
                    <a:pt x="601" y="0"/>
                    <a:pt x="573" y="28"/>
                  </a:cubicBezTo>
                  <a:cubicBezTo>
                    <a:pt x="562" y="39"/>
                    <a:pt x="555" y="53"/>
                    <a:pt x="553" y="68"/>
                  </a:cubicBezTo>
                  <a:cubicBezTo>
                    <a:pt x="328" y="68"/>
                    <a:pt x="328" y="68"/>
                    <a:pt x="328" y="68"/>
                  </a:cubicBezTo>
                  <a:cubicBezTo>
                    <a:pt x="323" y="33"/>
                    <a:pt x="293" y="7"/>
                    <a:pt x="257" y="7"/>
                  </a:cubicBezTo>
                  <a:cubicBezTo>
                    <a:pt x="218" y="7"/>
                    <a:pt x="186" y="39"/>
                    <a:pt x="186" y="78"/>
                  </a:cubicBezTo>
                  <a:cubicBezTo>
                    <a:pt x="186" y="100"/>
                    <a:pt x="196" y="120"/>
                    <a:pt x="213" y="134"/>
                  </a:cubicBezTo>
                  <a:cubicBezTo>
                    <a:pt x="98" y="333"/>
                    <a:pt x="98" y="333"/>
                    <a:pt x="98" y="333"/>
                  </a:cubicBezTo>
                  <a:cubicBezTo>
                    <a:pt x="72" y="323"/>
                    <a:pt x="41" y="328"/>
                    <a:pt x="21" y="349"/>
                  </a:cubicBezTo>
                  <a:cubicBezTo>
                    <a:pt x="8" y="362"/>
                    <a:pt x="0" y="380"/>
                    <a:pt x="0" y="399"/>
                  </a:cubicBezTo>
                  <a:cubicBezTo>
                    <a:pt x="0" y="418"/>
                    <a:pt x="8" y="436"/>
                    <a:pt x="21" y="449"/>
                  </a:cubicBezTo>
                  <a:cubicBezTo>
                    <a:pt x="35" y="463"/>
                    <a:pt x="53" y="470"/>
                    <a:pt x="71" y="470"/>
                  </a:cubicBezTo>
                  <a:cubicBezTo>
                    <a:pt x="80" y="470"/>
                    <a:pt x="89" y="468"/>
                    <a:pt x="98" y="465"/>
                  </a:cubicBezTo>
                  <a:cubicBezTo>
                    <a:pt x="213" y="665"/>
                    <a:pt x="213" y="665"/>
                    <a:pt x="213" y="665"/>
                  </a:cubicBezTo>
                  <a:cubicBezTo>
                    <a:pt x="196" y="678"/>
                    <a:pt x="186" y="698"/>
                    <a:pt x="186" y="720"/>
                  </a:cubicBezTo>
                  <a:cubicBezTo>
                    <a:pt x="186" y="759"/>
                    <a:pt x="218" y="791"/>
                    <a:pt x="257" y="791"/>
                  </a:cubicBezTo>
                  <a:cubicBezTo>
                    <a:pt x="293" y="791"/>
                    <a:pt x="323" y="765"/>
                    <a:pt x="328" y="730"/>
                  </a:cubicBezTo>
                  <a:cubicBezTo>
                    <a:pt x="553" y="730"/>
                    <a:pt x="553" y="730"/>
                    <a:pt x="553" y="730"/>
                  </a:cubicBezTo>
                  <a:cubicBezTo>
                    <a:pt x="555" y="746"/>
                    <a:pt x="562" y="760"/>
                    <a:pt x="573" y="771"/>
                  </a:cubicBezTo>
                  <a:cubicBezTo>
                    <a:pt x="587" y="785"/>
                    <a:pt x="605" y="792"/>
                    <a:pt x="623" y="792"/>
                  </a:cubicBezTo>
                  <a:cubicBezTo>
                    <a:pt x="642" y="792"/>
                    <a:pt x="660" y="785"/>
                    <a:pt x="674" y="771"/>
                  </a:cubicBezTo>
                  <a:cubicBezTo>
                    <a:pt x="687" y="757"/>
                    <a:pt x="695" y="739"/>
                    <a:pt x="695" y="720"/>
                  </a:cubicBezTo>
                  <a:cubicBezTo>
                    <a:pt x="695" y="701"/>
                    <a:pt x="687" y="684"/>
                    <a:pt x="674" y="670"/>
                  </a:cubicBezTo>
                  <a:cubicBezTo>
                    <a:pt x="673" y="669"/>
                    <a:pt x="671" y="668"/>
                    <a:pt x="670" y="667"/>
                  </a:cubicBezTo>
                  <a:cubicBezTo>
                    <a:pt x="786" y="466"/>
                    <a:pt x="786" y="466"/>
                    <a:pt x="786" y="466"/>
                  </a:cubicBezTo>
                  <a:cubicBezTo>
                    <a:pt x="794" y="469"/>
                    <a:pt x="802" y="470"/>
                    <a:pt x="810" y="470"/>
                  </a:cubicBezTo>
                  <a:cubicBezTo>
                    <a:pt x="849" y="470"/>
                    <a:pt x="881" y="438"/>
                    <a:pt x="881" y="399"/>
                  </a:cubicBezTo>
                  <a:cubicBezTo>
                    <a:pt x="881" y="360"/>
                    <a:pt x="849" y="328"/>
                    <a:pt x="810" y="328"/>
                  </a:cubicBezTo>
                  <a:close/>
                  <a:moveTo>
                    <a:pt x="573" y="670"/>
                  </a:moveTo>
                  <a:cubicBezTo>
                    <a:pt x="562" y="681"/>
                    <a:pt x="555" y="695"/>
                    <a:pt x="553" y="710"/>
                  </a:cubicBezTo>
                  <a:cubicBezTo>
                    <a:pt x="328" y="710"/>
                    <a:pt x="328" y="710"/>
                    <a:pt x="328" y="710"/>
                  </a:cubicBezTo>
                  <a:cubicBezTo>
                    <a:pt x="323" y="675"/>
                    <a:pt x="293" y="649"/>
                    <a:pt x="257" y="649"/>
                  </a:cubicBezTo>
                  <a:cubicBezTo>
                    <a:pt x="248" y="649"/>
                    <a:pt x="239" y="651"/>
                    <a:pt x="231" y="654"/>
                  </a:cubicBezTo>
                  <a:cubicBezTo>
                    <a:pt x="116" y="455"/>
                    <a:pt x="116" y="455"/>
                    <a:pt x="116" y="455"/>
                  </a:cubicBezTo>
                  <a:cubicBezTo>
                    <a:pt x="118" y="453"/>
                    <a:pt x="120" y="451"/>
                    <a:pt x="122" y="449"/>
                  </a:cubicBezTo>
                  <a:cubicBezTo>
                    <a:pt x="150" y="422"/>
                    <a:pt x="150" y="376"/>
                    <a:pt x="122" y="349"/>
                  </a:cubicBezTo>
                  <a:cubicBezTo>
                    <a:pt x="120" y="347"/>
                    <a:pt x="118" y="345"/>
                    <a:pt x="116" y="343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39" y="147"/>
                    <a:pt x="248" y="149"/>
                    <a:pt x="257" y="149"/>
                  </a:cubicBezTo>
                  <a:cubicBezTo>
                    <a:pt x="293" y="149"/>
                    <a:pt x="323" y="123"/>
                    <a:pt x="328" y="88"/>
                  </a:cubicBezTo>
                  <a:cubicBezTo>
                    <a:pt x="553" y="88"/>
                    <a:pt x="553" y="88"/>
                    <a:pt x="553" y="88"/>
                  </a:cubicBezTo>
                  <a:cubicBezTo>
                    <a:pt x="555" y="103"/>
                    <a:pt x="562" y="117"/>
                    <a:pt x="573" y="128"/>
                  </a:cubicBezTo>
                  <a:cubicBezTo>
                    <a:pt x="587" y="142"/>
                    <a:pt x="605" y="149"/>
                    <a:pt x="624" y="149"/>
                  </a:cubicBezTo>
                  <a:cubicBezTo>
                    <a:pt x="634" y="149"/>
                    <a:pt x="644" y="147"/>
                    <a:pt x="653" y="143"/>
                  </a:cubicBezTo>
                  <a:cubicBezTo>
                    <a:pt x="768" y="342"/>
                    <a:pt x="768" y="342"/>
                    <a:pt x="768" y="342"/>
                  </a:cubicBezTo>
                  <a:cubicBezTo>
                    <a:pt x="750" y="355"/>
                    <a:pt x="739" y="376"/>
                    <a:pt x="739" y="399"/>
                  </a:cubicBezTo>
                  <a:cubicBezTo>
                    <a:pt x="739" y="422"/>
                    <a:pt x="750" y="443"/>
                    <a:pt x="768" y="456"/>
                  </a:cubicBezTo>
                  <a:cubicBezTo>
                    <a:pt x="653" y="656"/>
                    <a:pt x="653" y="656"/>
                    <a:pt x="653" y="656"/>
                  </a:cubicBezTo>
                  <a:cubicBezTo>
                    <a:pt x="626" y="644"/>
                    <a:pt x="594" y="649"/>
                    <a:pt x="573" y="670"/>
                  </a:cubicBezTo>
                  <a:close/>
                  <a:moveTo>
                    <a:pt x="587" y="42"/>
                  </a:moveTo>
                  <a:cubicBezTo>
                    <a:pt x="607" y="22"/>
                    <a:pt x="640" y="22"/>
                    <a:pt x="659" y="42"/>
                  </a:cubicBezTo>
                  <a:cubicBezTo>
                    <a:pt x="669" y="52"/>
                    <a:pt x="674" y="64"/>
                    <a:pt x="674" y="78"/>
                  </a:cubicBezTo>
                  <a:cubicBezTo>
                    <a:pt x="674" y="92"/>
                    <a:pt x="669" y="104"/>
                    <a:pt x="659" y="114"/>
                  </a:cubicBezTo>
                  <a:cubicBezTo>
                    <a:pt x="657" y="116"/>
                    <a:pt x="654" y="119"/>
                    <a:pt x="651" y="121"/>
                  </a:cubicBezTo>
                  <a:cubicBezTo>
                    <a:pt x="651" y="121"/>
                    <a:pt x="651" y="121"/>
                    <a:pt x="651" y="121"/>
                  </a:cubicBezTo>
                  <a:cubicBezTo>
                    <a:pt x="631" y="134"/>
                    <a:pt x="604" y="131"/>
                    <a:pt x="587" y="114"/>
                  </a:cubicBezTo>
                  <a:cubicBezTo>
                    <a:pt x="578" y="104"/>
                    <a:pt x="573" y="92"/>
                    <a:pt x="573" y="78"/>
                  </a:cubicBezTo>
                  <a:cubicBezTo>
                    <a:pt x="573" y="64"/>
                    <a:pt x="578" y="52"/>
                    <a:pt x="587" y="42"/>
                  </a:cubicBezTo>
                  <a:close/>
                  <a:moveTo>
                    <a:pt x="206" y="78"/>
                  </a:moveTo>
                  <a:cubicBezTo>
                    <a:pt x="206" y="50"/>
                    <a:pt x="229" y="27"/>
                    <a:pt x="257" y="27"/>
                  </a:cubicBezTo>
                  <a:cubicBezTo>
                    <a:pt x="285" y="27"/>
                    <a:pt x="308" y="50"/>
                    <a:pt x="308" y="78"/>
                  </a:cubicBezTo>
                  <a:cubicBezTo>
                    <a:pt x="308" y="106"/>
                    <a:pt x="285" y="129"/>
                    <a:pt x="257" y="129"/>
                  </a:cubicBezTo>
                  <a:cubicBezTo>
                    <a:pt x="248" y="129"/>
                    <a:pt x="240" y="126"/>
                    <a:pt x="232" y="122"/>
                  </a:cubicBezTo>
                  <a:cubicBezTo>
                    <a:pt x="216" y="112"/>
                    <a:pt x="206" y="96"/>
                    <a:pt x="206" y="78"/>
                  </a:cubicBezTo>
                  <a:close/>
                  <a:moveTo>
                    <a:pt x="36" y="435"/>
                  </a:moveTo>
                  <a:cubicBezTo>
                    <a:pt x="26" y="425"/>
                    <a:pt x="21" y="413"/>
                    <a:pt x="21" y="399"/>
                  </a:cubicBezTo>
                  <a:cubicBezTo>
                    <a:pt x="21" y="385"/>
                    <a:pt x="26" y="373"/>
                    <a:pt x="36" y="363"/>
                  </a:cubicBezTo>
                  <a:cubicBezTo>
                    <a:pt x="52" y="347"/>
                    <a:pt x="77" y="344"/>
                    <a:pt x="97" y="355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101" y="358"/>
                    <a:pt x="105" y="360"/>
                    <a:pt x="107" y="363"/>
                  </a:cubicBezTo>
                  <a:cubicBezTo>
                    <a:pt x="127" y="383"/>
                    <a:pt x="127" y="415"/>
                    <a:pt x="107" y="435"/>
                  </a:cubicBezTo>
                  <a:cubicBezTo>
                    <a:pt x="105" y="438"/>
                    <a:pt x="101" y="440"/>
                    <a:pt x="97" y="443"/>
                  </a:cubicBezTo>
                  <a:cubicBezTo>
                    <a:pt x="97" y="443"/>
                    <a:pt x="97" y="443"/>
                    <a:pt x="97" y="443"/>
                  </a:cubicBezTo>
                  <a:cubicBezTo>
                    <a:pt x="77" y="454"/>
                    <a:pt x="52" y="451"/>
                    <a:pt x="36" y="435"/>
                  </a:cubicBezTo>
                  <a:close/>
                  <a:moveTo>
                    <a:pt x="257" y="771"/>
                  </a:moveTo>
                  <a:cubicBezTo>
                    <a:pt x="229" y="771"/>
                    <a:pt x="206" y="748"/>
                    <a:pt x="206" y="720"/>
                  </a:cubicBezTo>
                  <a:cubicBezTo>
                    <a:pt x="206" y="702"/>
                    <a:pt x="216" y="686"/>
                    <a:pt x="232" y="676"/>
                  </a:cubicBezTo>
                  <a:cubicBezTo>
                    <a:pt x="232" y="676"/>
                    <a:pt x="232" y="676"/>
                    <a:pt x="232" y="676"/>
                  </a:cubicBezTo>
                  <a:cubicBezTo>
                    <a:pt x="240" y="672"/>
                    <a:pt x="248" y="669"/>
                    <a:pt x="257" y="669"/>
                  </a:cubicBezTo>
                  <a:cubicBezTo>
                    <a:pt x="285" y="669"/>
                    <a:pt x="308" y="692"/>
                    <a:pt x="308" y="720"/>
                  </a:cubicBezTo>
                  <a:cubicBezTo>
                    <a:pt x="308" y="748"/>
                    <a:pt x="285" y="771"/>
                    <a:pt x="257" y="771"/>
                  </a:cubicBezTo>
                  <a:close/>
                  <a:moveTo>
                    <a:pt x="674" y="720"/>
                  </a:moveTo>
                  <a:cubicBezTo>
                    <a:pt x="674" y="734"/>
                    <a:pt x="669" y="747"/>
                    <a:pt x="659" y="756"/>
                  </a:cubicBezTo>
                  <a:cubicBezTo>
                    <a:pt x="640" y="776"/>
                    <a:pt x="607" y="776"/>
                    <a:pt x="587" y="756"/>
                  </a:cubicBezTo>
                  <a:cubicBezTo>
                    <a:pt x="578" y="747"/>
                    <a:pt x="573" y="734"/>
                    <a:pt x="573" y="720"/>
                  </a:cubicBezTo>
                  <a:cubicBezTo>
                    <a:pt x="573" y="707"/>
                    <a:pt x="578" y="694"/>
                    <a:pt x="587" y="684"/>
                  </a:cubicBezTo>
                  <a:cubicBezTo>
                    <a:pt x="604" y="668"/>
                    <a:pt x="631" y="665"/>
                    <a:pt x="651" y="678"/>
                  </a:cubicBezTo>
                  <a:cubicBezTo>
                    <a:pt x="654" y="680"/>
                    <a:pt x="657" y="682"/>
                    <a:pt x="659" y="684"/>
                  </a:cubicBezTo>
                  <a:cubicBezTo>
                    <a:pt x="669" y="694"/>
                    <a:pt x="674" y="707"/>
                    <a:pt x="674" y="720"/>
                  </a:cubicBezTo>
                  <a:close/>
                  <a:moveTo>
                    <a:pt x="810" y="450"/>
                  </a:moveTo>
                  <a:cubicBezTo>
                    <a:pt x="802" y="450"/>
                    <a:pt x="794" y="448"/>
                    <a:pt x="787" y="444"/>
                  </a:cubicBezTo>
                  <a:cubicBezTo>
                    <a:pt x="770" y="435"/>
                    <a:pt x="759" y="418"/>
                    <a:pt x="759" y="399"/>
                  </a:cubicBezTo>
                  <a:cubicBezTo>
                    <a:pt x="759" y="380"/>
                    <a:pt x="770" y="363"/>
                    <a:pt x="787" y="354"/>
                  </a:cubicBezTo>
                  <a:cubicBezTo>
                    <a:pt x="794" y="350"/>
                    <a:pt x="802" y="348"/>
                    <a:pt x="810" y="348"/>
                  </a:cubicBezTo>
                  <a:cubicBezTo>
                    <a:pt x="838" y="348"/>
                    <a:pt x="861" y="371"/>
                    <a:pt x="861" y="399"/>
                  </a:cubicBezTo>
                  <a:cubicBezTo>
                    <a:pt x="861" y="427"/>
                    <a:pt x="838" y="450"/>
                    <a:pt x="810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E2FBCB6F-229C-4CAE-8F4B-09E7840E87B6}"/>
              </a:ext>
            </a:extLst>
          </p:cNvPr>
          <p:cNvGrpSpPr/>
          <p:nvPr/>
        </p:nvGrpSpPr>
        <p:grpSpPr>
          <a:xfrm>
            <a:off x="7055854" y="2088139"/>
            <a:ext cx="587806" cy="589091"/>
            <a:chOff x="2144713" y="5508625"/>
            <a:chExt cx="727075" cy="728663"/>
          </a:xfrm>
          <a:solidFill>
            <a:srgbClr val="CD2027"/>
          </a:solidFill>
        </p:grpSpPr>
        <p:sp>
          <p:nvSpPr>
            <p:cNvPr id="124" name="Freeform 177">
              <a:extLst>
                <a:ext uri="{FF2B5EF4-FFF2-40B4-BE49-F238E27FC236}">
                  <a16:creationId xmlns:a16="http://schemas.microsoft.com/office/drawing/2014/main" id="{490EA2EE-6D4D-443E-99A6-7DB67364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5645150"/>
              <a:ext cx="284163" cy="307975"/>
            </a:xfrm>
            <a:custGeom>
              <a:avLst/>
              <a:gdLst>
                <a:gd name="T0" fmla="*/ 292 w 298"/>
                <a:gd name="T1" fmla="*/ 3 h 323"/>
                <a:gd name="T2" fmla="*/ 278 w 298"/>
                <a:gd name="T3" fmla="*/ 6 h 323"/>
                <a:gd name="T4" fmla="*/ 129 w 298"/>
                <a:gd name="T5" fmla="*/ 240 h 323"/>
                <a:gd name="T6" fmla="*/ 76 w 298"/>
                <a:gd name="T7" fmla="*/ 207 h 323"/>
                <a:gd name="T8" fmla="*/ 69 w 298"/>
                <a:gd name="T9" fmla="*/ 206 h 323"/>
                <a:gd name="T10" fmla="*/ 62 w 298"/>
                <a:gd name="T11" fmla="*/ 211 h 323"/>
                <a:gd name="T12" fmla="*/ 4 w 298"/>
                <a:gd name="T13" fmla="*/ 307 h 323"/>
                <a:gd name="T14" fmla="*/ 13 w 298"/>
                <a:gd name="T15" fmla="*/ 323 h 323"/>
                <a:gd name="T16" fmla="*/ 22 w 298"/>
                <a:gd name="T17" fmla="*/ 318 h 323"/>
                <a:gd name="T18" fmla="*/ 74 w 298"/>
                <a:gd name="T19" fmla="*/ 230 h 323"/>
                <a:gd name="T20" fmla="*/ 127 w 298"/>
                <a:gd name="T21" fmla="*/ 262 h 323"/>
                <a:gd name="T22" fmla="*/ 141 w 298"/>
                <a:gd name="T23" fmla="*/ 259 h 323"/>
                <a:gd name="T24" fmla="*/ 295 w 298"/>
                <a:gd name="T25" fmla="*/ 17 h 323"/>
                <a:gd name="T26" fmla="*/ 292 w 298"/>
                <a:gd name="T27" fmla="*/ 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323">
                  <a:moveTo>
                    <a:pt x="292" y="3"/>
                  </a:moveTo>
                  <a:cubicBezTo>
                    <a:pt x="287" y="0"/>
                    <a:pt x="281" y="1"/>
                    <a:pt x="278" y="6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76" y="207"/>
                    <a:pt x="76" y="207"/>
                    <a:pt x="76" y="207"/>
                  </a:cubicBezTo>
                  <a:cubicBezTo>
                    <a:pt x="74" y="206"/>
                    <a:pt x="71" y="206"/>
                    <a:pt x="69" y="206"/>
                  </a:cubicBezTo>
                  <a:cubicBezTo>
                    <a:pt x="66" y="207"/>
                    <a:pt x="64" y="208"/>
                    <a:pt x="62" y="211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0" y="314"/>
                    <a:pt x="5" y="323"/>
                    <a:pt x="13" y="323"/>
                  </a:cubicBezTo>
                  <a:cubicBezTo>
                    <a:pt x="16" y="323"/>
                    <a:pt x="20" y="321"/>
                    <a:pt x="22" y="318"/>
                  </a:cubicBezTo>
                  <a:cubicBezTo>
                    <a:pt x="74" y="230"/>
                    <a:pt x="74" y="230"/>
                    <a:pt x="74" y="230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132" y="265"/>
                    <a:pt x="138" y="264"/>
                    <a:pt x="141" y="259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8" y="12"/>
                    <a:pt x="297" y="6"/>
                    <a:pt x="29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78">
              <a:extLst>
                <a:ext uri="{FF2B5EF4-FFF2-40B4-BE49-F238E27FC236}">
                  <a16:creationId xmlns:a16="http://schemas.microsoft.com/office/drawing/2014/main" id="{FB67863C-4492-4C26-8A24-0371CA92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713" y="5508625"/>
              <a:ext cx="465138" cy="728663"/>
            </a:xfrm>
            <a:custGeom>
              <a:avLst/>
              <a:gdLst>
                <a:gd name="T0" fmla="*/ 448 w 489"/>
                <a:gd name="T1" fmla="*/ 35 h 765"/>
                <a:gd name="T2" fmla="*/ 255 w 489"/>
                <a:gd name="T3" fmla="*/ 35 h 765"/>
                <a:gd name="T4" fmla="*/ 255 w 489"/>
                <a:gd name="T5" fmla="*/ 10 h 765"/>
                <a:gd name="T6" fmla="*/ 245 w 489"/>
                <a:gd name="T7" fmla="*/ 0 h 765"/>
                <a:gd name="T8" fmla="*/ 234 w 489"/>
                <a:gd name="T9" fmla="*/ 10 h 765"/>
                <a:gd name="T10" fmla="*/ 234 w 489"/>
                <a:gd name="T11" fmla="*/ 35 h 765"/>
                <a:gd name="T12" fmla="*/ 41 w 489"/>
                <a:gd name="T13" fmla="*/ 35 h 765"/>
                <a:gd name="T14" fmla="*/ 0 w 489"/>
                <a:gd name="T15" fmla="*/ 75 h 765"/>
                <a:gd name="T16" fmla="*/ 0 w 489"/>
                <a:gd name="T17" fmla="*/ 566 h 765"/>
                <a:gd name="T18" fmla="*/ 41 w 489"/>
                <a:gd name="T19" fmla="*/ 607 h 765"/>
                <a:gd name="T20" fmla="*/ 176 w 489"/>
                <a:gd name="T21" fmla="*/ 607 h 765"/>
                <a:gd name="T22" fmla="*/ 139 w 489"/>
                <a:gd name="T23" fmla="*/ 751 h 765"/>
                <a:gd name="T24" fmla="*/ 146 w 489"/>
                <a:gd name="T25" fmla="*/ 764 h 765"/>
                <a:gd name="T26" fmla="*/ 158 w 489"/>
                <a:gd name="T27" fmla="*/ 757 h 765"/>
                <a:gd name="T28" fmla="*/ 175 w 489"/>
                <a:gd name="T29" fmla="*/ 694 h 765"/>
                <a:gd name="T30" fmla="*/ 331 w 489"/>
                <a:gd name="T31" fmla="*/ 694 h 765"/>
                <a:gd name="T32" fmla="*/ 347 w 489"/>
                <a:gd name="T33" fmla="*/ 757 h 765"/>
                <a:gd name="T34" fmla="*/ 357 w 489"/>
                <a:gd name="T35" fmla="*/ 764 h 765"/>
                <a:gd name="T36" fmla="*/ 367 w 489"/>
                <a:gd name="T37" fmla="*/ 751 h 765"/>
                <a:gd name="T38" fmla="*/ 329 w 489"/>
                <a:gd name="T39" fmla="*/ 607 h 765"/>
                <a:gd name="T40" fmla="*/ 448 w 489"/>
                <a:gd name="T41" fmla="*/ 607 h 765"/>
                <a:gd name="T42" fmla="*/ 489 w 489"/>
                <a:gd name="T43" fmla="*/ 566 h 765"/>
                <a:gd name="T44" fmla="*/ 489 w 489"/>
                <a:gd name="T45" fmla="*/ 75 h 765"/>
                <a:gd name="T46" fmla="*/ 448 w 489"/>
                <a:gd name="T47" fmla="*/ 35 h 765"/>
                <a:gd name="T48" fmla="*/ 180 w 489"/>
                <a:gd name="T49" fmla="*/ 673 h 765"/>
                <a:gd name="T50" fmla="*/ 197 w 489"/>
                <a:gd name="T51" fmla="*/ 607 h 765"/>
                <a:gd name="T52" fmla="*/ 308 w 489"/>
                <a:gd name="T53" fmla="*/ 607 h 765"/>
                <a:gd name="T54" fmla="*/ 325 w 489"/>
                <a:gd name="T55" fmla="*/ 673 h 765"/>
                <a:gd name="T56" fmla="*/ 180 w 489"/>
                <a:gd name="T57" fmla="*/ 673 h 765"/>
                <a:gd name="T58" fmla="*/ 469 w 489"/>
                <a:gd name="T59" fmla="*/ 566 h 765"/>
                <a:gd name="T60" fmla="*/ 448 w 489"/>
                <a:gd name="T61" fmla="*/ 587 h 765"/>
                <a:gd name="T62" fmla="*/ 41 w 489"/>
                <a:gd name="T63" fmla="*/ 587 h 765"/>
                <a:gd name="T64" fmla="*/ 20 w 489"/>
                <a:gd name="T65" fmla="*/ 566 h 765"/>
                <a:gd name="T66" fmla="*/ 20 w 489"/>
                <a:gd name="T67" fmla="*/ 75 h 765"/>
                <a:gd name="T68" fmla="*/ 41 w 489"/>
                <a:gd name="T69" fmla="*/ 55 h 765"/>
                <a:gd name="T70" fmla="*/ 448 w 489"/>
                <a:gd name="T71" fmla="*/ 55 h 765"/>
                <a:gd name="T72" fmla="*/ 469 w 489"/>
                <a:gd name="T73" fmla="*/ 75 h 765"/>
                <a:gd name="T74" fmla="*/ 469 w 489"/>
                <a:gd name="T75" fmla="*/ 56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765">
                  <a:moveTo>
                    <a:pt x="448" y="35"/>
                  </a:moveTo>
                  <a:cubicBezTo>
                    <a:pt x="255" y="35"/>
                    <a:pt x="255" y="35"/>
                    <a:pt x="255" y="35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5" y="4"/>
                    <a:pt x="250" y="0"/>
                    <a:pt x="245" y="0"/>
                  </a:cubicBezTo>
                  <a:cubicBezTo>
                    <a:pt x="239" y="0"/>
                    <a:pt x="234" y="4"/>
                    <a:pt x="234" y="10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18" y="35"/>
                    <a:pt x="0" y="53"/>
                    <a:pt x="0" y="7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89"/>
                    <a:pt x="18" y="607"/>
                    <a:pt x="41" y="607"/>
                  </a:cubicBezTo>
                  <a:cubicBezTo>
                    <a:pt x="176" y="607"/>
                    <a:pt x="176" y="607"/>
                    <a:pt x="176" y="607"/>
                  </a:cubicBezTo>
                  <a:cubicBezTo>
                    <a:pt x="139" y="751"/>
                    <a:pt x="139" y="751"/>
                    <a:pt x="139" y="751"/>
                  </a:cubicBezTo>
                  <a:cubicBezTo>
                    <a:pt x="137" y="757"/>
                    <a:pt x="140" y="763"/>
                    <a:pt x="146" y="764"/>
                  </a:cubicBezTo>
                  <a:cubicBezTo>
                    <a:pt x="151" y="765"/>
                    <a:pt x="157" y="762"/>
                    <a:pt x="158" y="757"/>
                  </a:cubicBezTo>
                  <a:cubicBezTo>
                    <a:pt x="175" y="694"/>
                    <a:pt x="175" y="694"/>
                    <a:pt x="175" y="694"/>
                  </a:cubicBezTo>
                  <a:cubicBezTo>
                    <a:pt x="331" y="694"/>
                    <a:pt x="331" y="694"/>
                    <a:pt x="331" y="694"/>
                  </a:cubicBezTo>
                  <a:cubicBezTo>
                    <a:pt x="347" y="757"/>
                    <a:pt x="347" y="757"/>
                    <a:pt x="347" y="757"/>
                  </a:cubicBezTo>
                  <a:cubicBezTo>
                    <a:pt x="348" y="761"/>
                    <a:pt x="352" y="764"/>
                    <a:pt x="357" y="764"/>
                  </a:cubicBezTo>
                  <a:cubicBezTo>
                    <a:pt x="364" y="764"/>
                    <a:pt x="369" y="758"/>
                    <a:pt x="367" y="751"/>
                  </a:cubicBezTo>
                  <a:cubicBezTo>
                    <a:pt x="329" y="607"/>
                    <a:pt x="329" y="607"/>
                    <a:pt x="329" y="607"/>
                  </a:cubicBezTo>
                  <a:cubicBezTo>
                    <a:pt x="448" y="607"/>
                    <a:pt x="448" y="607"/>
                    <a:pt x="448" y="607"/>
                  </a:cubicBezTo>
                  <a:cubicBezTo>
                    <a:pt x="471" y="607"/>
                    <a:pt x="489" y="589"/>
                    <a:pt x="489" y="566"/>
                  </a:cubicBezTo>
                  <a:cubicBezTo>
                    <a:pt x="489" y="75"/>
                    <a:pt x="489" y="75"/>
                    <a:pt x="489" y="75"/>
                  </a:cubicBezTo>
                  <a:cubicBezTo>
                    <a:pt x="489" y="53"/>
                    <a:pt x="471" y="35"/>
                    <a:pt x="448" y="35"/>
                  </a:cubicBezTo>
                  <a:close/>
                  <a:moveTo>
                    <a:pt x="180" y="673"/>
                  </a:moveTo>
                  <a:cubicBezTo>
                    <a:pt x="197" y="607"/>
                    <a:pt x="197" y="607"/>
                    <a:pt x="197" y="607"/>
                  </a:cubicBezTo>
                  <a:cubicBezTo>
                    <a:pt x="308" y="607"/>
                    <a:pt x="308" y="607"/>
                    <a:pt x="308" y="607"/>
                  </a:cubicBezTo>
                  <a:cubicBezTo>
                    <a:pt x="325" y="673"/>
                    <a:pt x="325" y="673"/>
                    <a:pt x="325" y="673"/>
                  </a:cubicBezTo>
                  <a:lnTo>
                    <a:pt x="180" y="673"/>
                  </a:lnTo>
                  <a:close/>
                  <a:moveTo>
                    <a:pt x="469" y="566"/>
                  </a:moveTo>
                  <a:cubicBezTo>
                    <a:pt x="469" y="578"/>
                    <a:pt x="459" y="587"/>
                    <a:pt x="448" y="587"/>
                  </a:cubicBezTo>
                  <a:cubicBezTo>
                    <a:pt x="41" y="587"/>
                    <a:pt x="41" y="587"/>
                    <a:pt x="41" y="587"/>
                  </a:cubicBezTo>
                  <a:cubicBezTo>
                    <a:pt x="30" y="587"/>
                    <a:pt x="20" y="578"/>
                    <a:pt x="20" y="566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64"/>
                    <a:pt x="30" y="55"/>
                    <a:pt x="41" y="55"/>
                  </a:cubicBezTo>
                  <a:cubicBezTo>
                    <a:pt x="448" y="55"/>
                    <a:pt x="448" y="55"/>
                    <a:pt x="448" y="55"/>
                  </a:cubicBezTo>
                  <a:cubicBezTo>
                    <a:pt x="459" y="55"/>
                    <a:pt x="469" y="64"/>
                    <a:pt x="469" y="75"/>
                  </a:cubicBezTo>
                  <a:lnTo>
                    <a:pt x="469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79">
              <a:extLst>
                <a:ext uri="{FF2B5EF4-FFF2-40B4-BE49-F238E27FC236}">
                  <a16:creationId xmlns:a16="http://schemas.microsoft.com/office/drawing/2014/main" id="{4A521689-E8EC-4B4C-AF05-6B04057DE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5791200"/>
              <a:ext cx="195263" cy="169863"/>
            </a:xfrm>
            <a:custGeom>
              <a:avLst/>
              <a:gdLst>
                <a:gd name="T0" fmla="*/ 195 w 205"/>
                <a:gd name="T1" fmla="*/ 0 h 178"/>
                <a:gd name="T2" fmla="*/ 10 w 205"/>
                <a:gd name="T3" fmla="*/ 0 h 178"/>
                <a:gd name="T4" fmla="*/ 0 w 205"/>
                <a:gd name="T5" fmla="*/ 10 h 178"/>
                <a:gd name="T6" fmla="*/ 0 w 205"/>
                <a:gd name="T7" fmla="*/ 167 h 178"/>
                <a:gd name="T8" fmla="*/ 10 w 205"/>
                <a:gd name="T9" fmla="*/ 178 h 178"/>
                <a:gd name="T10" fmla="*/ 195 w 205"/>
                <a:gd name="T11" fmla="*/ 178 h 178"/>
                <a:gd name="T12" fmla="*/ 205 w 205"/>
                <a:gd name="T13" fmla="*/ 167 h 178"/>
                <a:gd name="T14" fmla="*/ 205 w 205"/>
                <a:gd name="T15" fmla="*/ 10 h 178"/>
                <a:gd name="T16" fmla="*/ 195 w 205"/>
                <a:gd name="T17" fmla="*/ 0 h 178"/>
                <a:gd name="T18" fmla="*/ 185 w 205"/>
                <a:gd name="T19" fmla="*/ 157 h 178"/>
                <a:gd name="T20" fmla="*/ 21 w 205"/>
                <a:gd name="T21" fmla="*/ 157 h 178"/>
                <a:gd name="T22" fmla="*/ 21 w 205"/>
                <a:gd name="T23" fmla="*/ 20 h 178"/>
                <a:gd name="T24" fmla="*/ 185 w 205"/>
                <a:gd name="T25" fmla="*/ 20 h 178"/>
                <a:gd name="T26" fmla="*/ 185 w 205"/>
                <a:gd name="T27" fmla="*/ 1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78">
                  <a:moveTo>
                    <a:pt x="19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3"/>
                    <a:pt x="5" y="178"/>
                    <a:pt x="10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201" y="178"/>
                    <a:pt x="205" y="173"/>
                    <a:pt x="205" y="167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5" y="5"/>
                    <a:pt x="201" y="0"/>
                    <a:pt x="195" y="0"/>
                  </a:cubicBezTo>
                  <a:close/>
                  <a:moveTo>
                    <a:pt x="185" y="157"/>
                  </a:moveTo>
                  <a:cubicBezTo>
                    <a:pt x="21" y="157"/>
                    <a:pt x="21" y="157"/>
                    <a:pt x="21" y="157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85" y="20"/>
                    <a:pt x="185" y="20"/>
                    <a:pt x="185" y="20"/>
                  </a:cubicBezTo>
                  <a:lnTo>
                    <a:pt x="18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80">
              <a:extLst>
                <a:ext uri="{FF2B5EF4-FFF2-40B4-BE49-F238E27FC236}">
                  <a16:creationId xmlns:a16="http://schemas.microsoft.com/office/drawing/2014/main" id="{61C8E966-C94C-427C-8DCD-F8D06EE7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5834063"/>
              <a:ext cx="96838" cy="74613"/>
            </a:xfrm>
            <a:custGeom>
              <a:avLst/>
              <a:gdLst>
                <a:gd name="T0" fmla="*/ 36 w 101"/>
                <a:gd name="T1" fmla="*/ 75 h 78"/>
                <a:gd name="T2" fmla="*/ 43 w 101"/>
                <a:gd name="T3" fmla="*/ 78 h 78"/>
                <a:gd name="T4" fmla="*/ 51 w 101"/>
                <a:gd name="T5" fmla="*/ 75 h 78"/>
                <a:gd name="T6" fmla="*/ 97 w 101"/>
                <a:gd name="T7" fmla="*/ 18 h 78"/>
                <a:gd name="T8" fmla="*/ 95 w 101"/>
                <a:gd name="T9" fmla="*/ 3 h 78"/>
                <a:gd name="T10" fmla="*/ 81 w 101"/>
                <a:gd name="T11" fmla="*/ 5 h 78"/>
                <a:gd name="T12" fmla="*/ 43 w 101"/>
                <a:gd name="T13" fmla="*/ 53 h 78"/>
                <a:gd name="T14" fmla="*/ 19 w 101"/>
                <a:gd name="T15" fmla="*/ 29 h 78"/>
                <a:gd name="T16" fmla="*/ 4 w 101"/>
                <a:gd name="T17" fmla="*/ 29 h 78"/>
                <a:gd name="T18" fmla="*/ 4 w 101"/>
                <a:gd name="T19" fmla="*/ 43 h 78"/>
                <a:gd name="T20" fmla="*/ 36 w 101"/>
                <a:gd name="T21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78">
                  <a:moveTo>
                    <a:pt x="36" y="75"/>
                  </a:moveTo>
                  <a:cubicBezTo>
                    <a:pt x="38" y="77"/>
                    <a:pt x="41" y="78"/>
                    <a:pt x="43" y="78"/>
                  </a:cubicBezTo>
                  <a:cubicBezTo>
                    <a:pt x="46" y="78"/>
                    <a:pt x="49" y="77"/>
                    <a:pt x="51" y="75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101" y="13"/>
                    <a:pt x="100" y="7"/>
                    <a:pt x="95" y="3"/>
                  </a:cubicBezTo>
                  <a:cubicBezTo>
                    <a:pt x="91" y="0"/>
                    <a:pt x="85" y="0"/>
                    <a:pt x="81" y="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5" y="25"/>
                    <a:pt x="8" y="25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lnTo>
                    <a:pt x="3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81">
              <a:extLst>
                <a:ext uri="{FF2B5EF4-FFF2-40B4-BE49-F238E27FC236}">
                  <a16:creationId xmlns:a16="http://schemas.microsoft.com/office/drawing/2014/main" id="{E6B385B9-509A-4892-A639-28E0E6669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5540375"/>
              <a:ext cx="195263" cy="168275"/>
            </a:xfrm>
            <a:custGeom>
              <a:avLst/>
              <a:gdLst>
                <a:gd name="T0" fmla="*/ 195 w 205"/>
                <a:gd name="T1" fmla="*/ 0 h 177"/>
                <a:gd name="T2" fmla="*/ 10 w 205"/>
                <a:gd name="T3" fmla="*/ 0 h 177"/>
                <a:gd name="T4" fmla="*/ 0 w 205"/>
                <a:gd name="T5" fmla="*/ 10 h 177"/>
                <a:gd name="T6" fmla="*/ 0 w 205"/>
                <a:gd name="T7" fmla="*/ 167 h 177"/>
                <a:gd name="T8" fmla="*/ 10 w 205"/>
                <a:gd name="T9" fmla="*/ 177 h 177"/>
                <a:gd name="T10" fmla="*/ 195 w 205"/>
                <a:gd name="T11" fmla="*/ 177 h 177"/>
                <a:gd name="T12" fmla="*/ 205 w 205"/>
                <a:gd name="T13" fmla="*/ 167 h 177"/>
                <a:gd name="T14" fmla="*/ 205 w 205"/>
                <a:gd name="T15" fmla="*/ 10 h 177"/>
                <a:gd name="T16" fmla="*/ 195 w 205"/>
                <a:gd name="T17" fmla="*/ 0 h 177"/>
                <a:gd name="T18" fmla="*/ 185 w 205"/>
                <a:gd name="T19" fmla="*/ 157 h 177"/>
                <a:gd name="T20" fmla="*/ 21 w 205"/>
                <a:gd name="T21" fmla="*/ 157 h 177"/>
                <a:gd name="T22" fmla="*/ 21 w 205"/>
                <a:gd name="T23" fmla="*/ 20 h 177"/>
                <a:gd name="T24" fmla="*/ 185 w 205"/>
                <a:gd name="T25" fmla="*/ 20 h 177"/>
                <a:gd name="T26" fmla="*/ 185 w 205"/>
                <a:gd name="T27" fmla="*/ 15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77">
                  <a:moveTo>
                    <a:pt x="19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3"/>
                    <a:pt x="5" y="177"/>
                    <a:pt x="10" y="177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201" y="177"/>
                    <a:pt x="205" y="173"/>
                    <a:pt x="205" y="167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5" y="4"/>
                    <a:pt x="201" y="0"/>
                    <a:pt x="195" y="0"/>
                  </a:cubicBezTo>
                  <a:close/>
                  <a:moveTo>
                    <a:pt x="185" y="157"/>
                  </a:moveTo>
                  <a:cubicBezTo>
                    <a:pt x="21" y="157"/>
                    <a:pt x="21" y="157"/>
                    <a:pt x="21" y="157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85" y="20"/>
                    <a:pt x="185" y="20"/>
                    <a:pt x="185" y="20"/>
                  </a:cubicBezTo>
                  <a:lnTo>
                    <a:pt x="18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82">
              <a:extLst>
                <a:ext uri="{FF2B5EF4-FFF2-40B4-BE49-F238E27FC236}">
                  <a16:creationId xmlns:a16="http://schemas.microsoft.com/office/drawing/2014/main" id="{8594EF1E-CBA5-4328-B741-1209299D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5581650"/>
              <a:ext cx="96838" cy="76200"/>
            </a:xfrm>
            <a:custGeom>
              <a:avLst/>
              <a:gdLst>
                <a:gd name="T0" fmla="*/ 36 w 101"/>
                <a:gd name="T1" fmla="*/ 76 h 80"/>
                <a:gd name="T2" fmla="*/ 51 w 101"/>
                <a:gd name="T3" fmla="*/ 75 h 80"/>
                <a:gd name="T4" fmla="*/ 97 w 101"/>
                <a:gd name="T5" fmla="*/ 18 h 80"/>
                <a:gd name="T6" fmla="*/ 95 w 101"/>
                <a:gd name="T7" fmla="*/ 4 h 80"/>
                <a:gd name="T8" fmla="*/ 81 w 101"/>
                <a:gd name="T9" fmla="*/ 5 h 80"/>
                <a:gd name="T10" fmla="*/ 43 w 101"/>
                <a:gd name="T11" fmla="*/ 53 h 80"/>
                <a:gd name="T12" fmla="*/ 19 w 101"/>
                <a:gd name="T13" fmla="*/ 29 h 80"/>
                <a:gd name="T14" fmla="*/ 4 w 101"/>
                <a:gd name="T15" fmla="*/ 29 h 80"/>
                <a:gd name="T16" fmla="*/ 4 w 101"/>
                <a:gd name="T17" fmla="*/ 44 h 80"/>
                <a:gd name="T18" fmla="*/ 36 w 101"/>
                <a:gd name="T1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80">
                  <a:moveTo>
                    <a:pt x="36" y="76"/>
                  </a:moveTo>
                  <a:cubicBezTo>
                    <a:pt x="40" y="80"/>
                    <a:pt x="47" y="80"/>
                    <a:pt x="51" y="75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101" y="14"/>
                    <a:pt x="100" y="7"/>
                    <a:pt x="95" y="4"/>
                  </a:cubicBezTo>
                  <a:cubicBezTo>
                    <a:pt x="91" y="0"/>
                    <a:pt x="85" y="1"/>
                    <a:pt x="81" y="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5" y="25"/>
                    <a:pt x="8" y="25"/>
                    <a:pt x="4" y="29"/>
                  </a:cubicBezTo>
                  <a:cubicBezTo>
                    <a:pt x="0" y="33"/>
                    <a:pt x="0" y="40"/>
                    <a:pt x="4" y="44"/>
                  </a:cubicBezTo>
                  <a:lnTo>
                    <a:pt x="3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83">
              <a:extLst>
                <a:ext uri="{FF2B5EF4-FFF2-40B4-BE49-F238E27FC236}">
                  <a16:creationId xmlns:a16="http://schemas.microsoft.com/office/drawing/2014/main" id="{6BD43E7B-9386-4D13-8D40-A22D3F7A2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525" y="6045200"/>
              <a:ext cx="195263" cy="168275"/>
            </a:xfrm>
            <a:custGeom>
              <a:avLst/>
              <a:gdLst>
                <a:gd name="T0" fmla="*/ 195 w 205"/>
                <a:gd name="T1" fmla="*/ 0 h 178"/>
                <a:gd name="T2" fmla="*/ 10 w 205"/>
                <a:gd name="T3" fmla="*/ 0 h 178"/>
                <a:gd name="T4" fmla="*/ 0 w 205"/>
                <a:gd name="T5" fmla="*/ 10 h 178"/>
                <a:gd name="T6" fmla="*/ 0 w 205"/>
                <a:gd name="T7" fmla="*/ 167 h 178"/>
                <a:gd name="T8" fmla="*/ 10 w 205"/>
                <a:gd name="T9" fmla="*/ 178 h 178"/>
                <a:gd name="T10" fmla="*/ 195 w 205"/>
                <a:gd name="T11" fmla="*/ 178 h 178"/>
                <a:gd name="T12" fmla="*/ 205 w 205"/>
                <a:gd name="T13" fmla="*/ 167 h 178"/>
                <a:gd name="T14" fmla="*/ 205 w 205"/>
                <a:gd name="T15" fmla="*/ 10 h 178"/>
                <a:gd name="T16" fmla="*/ 195 w 205"/>
                <a:gd name="T17" fmla="*/ 0 h 178"/>
                <a:gd name="T18" fmla="*/ 185 w 205"/>
                <a:gd name="T19" fmla="*/ 157 h 178"/>
                <a:gd name="T20" fmla="*/ 21 w 205"/>
                <a:gd name="T21" fmla="*/ 157 h 178"/>
                <a:gd name="T22" fmla="*/ 21 w 205"/>
                <a:gd name="T23" fmla="*/ 20 h 178"/>
                <a:gd name="T24" fmla="*/ 185 w 205"/>
                <a:gd name="T25" fmla="*/ 20 h 178"/>
                <a:gd name="T26" fmla="*/ 185 w 205"/>
                <a:gd name="T27" fmla="*/ 1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78">
                  <a:moveTo>
                    <a:pt x="19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3"/>
                    <a:pt x="5" y="178"/>
                    <a:pt x="10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201" y="178"/>
                    <a:pt x="205" y="173"/>
                    <a:pt x="205" y="167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5" y="5"/>
                    <a:pt x="201" y="0"/>
                    <a:pt x="195" y="0"/>
                  </a:cubicBezTo>
                  <a:close/>
                  <a:moveTo>
                    <a:pt x="185" y="157"/>
                  </a:moveTo>
                  <a:cubicBezTo>
                    <a:pt x="21" y="157"/>
                    <a:pt x="21" y="157"/>
                    <a:pt x="21" y="157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85" y="20"/>
                    <a:pt x="185" y="20"/>
                    <a:pt x="185" y="20"/>
                  </a:cubicBezTo>
                  <a:lnTo>
                    <a:pt x="18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84">
              <a:extLst>
                <a:ext uri="{FF2B5EF4-FFF2-40B4-BE49-F238E27FC236}">
                  <a16:creationId xmlns:a16="http://schemas.microsoft.com/office/drawing/2014/main" id="{C16ECCCC-F749-4BE9-8DA9-DF984212F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6088063"/>
              <a:ext cx="96838" cy="76200"/>
            </a:xfrm>
            <a:custGeom>
              <a:avLst/>
              <a:gdLst>
                <a:gd name="T0" fmla="*/ 36 w 101"/>
                <a:gd name="T1" fmla="*/ 75 h 80"/>
                <a:gd name="T2" fmla="*/ 51 w 101"/>
                <a:gd name="T3" fmla="*/ 75 h 80"/>
                <a:gd name="T4" fmla="*/ 97 w 101"/>
                <a:gd name="T5" fmla="*/ 18 h 80"/>
                <a:gd name="T6" fmla="*/ 95 w 101"/>
                <a:gd name="T7" fmla="*/ 3 h 80"/>
                <a:gd name="T8" fmla="*/ 81 w 101"/>
                <a:gd name="T9" fmla="*/ 5 h 80"/>
                <a:gd name="T10" fmla="*/ 43 w 101"/>
                <a:gd name="T11" fmla="*/ 53 h 80"/>
                <a:gd name="T12" fmla="*/ 19 w 101"/>
                <a:gd name="T13" fmla="*/ 29 h 80"/>
                <a:gd name="T14" fmla="*/ 4 w 101"/>
                <a:gd name="T15" fmla="*/ 29 h 80"/>
                <a:gd name="T16" fmla="*/ 4 w 101"/>
                <a:gd name="T17" fmla="*/ 43 h 80"/>
                <a:gd name="T18" fmla="*/ 36 w 101"/>
                <a:gd name="T1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80">
                  <a:moveTo>
                    <a:pt x="36" y="75"/>
                  </a:moveTo>
                  <a:cubicBezTo>
                    <a:pt x="40" y="80"/>
                    <a:pt x="47" y="79"/>
                    <a:pt x="51" y="75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101" y="13"/>
                    <a:pt x="100" y="7"/>
                    <a:pt x="95" y="3"/>
                  </a:cubicBezTo>
                  <a:cubicBezTo>
                    <a:pt x="91" y="0"/>
                    <a:pt x="85" y="0"/>
                    <a:pt x="81" y="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5" y="25"/>
                    <a:pt x="8" y="25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lnTo>
                    <a:pt x="3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85">
              <a:extLst>
                <a:ext uri="{FF2B5EF4-FFF2-40B4-BE49-F238E27FC236}">
                  <a16:creationId xmlns:a16="http://schemas.microsoft.com/office/drawing/2014/main" id="{EF3ACA67-F03E-4C88-A4A9-766E4444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6008688"/>
              <a:ext cx="33338" cy="19050"/>
            </a:xfrm>
            <a:custGeom>
              <a:avLst/>
              <a:gdLst>
                <a:gd name="T0" fmla="*/ 24 w 35"/>
                <a:gd name="T1" fmla="*/ 0 h 21"/>
                <a:gd name="T2" fmla="*/ 11 w 35"/>
                <a:gd name="T3" fmla="*/ 0 h 21"/>
                <a:gd name="T4" fmla="*/ 0 w 35"/>
                <a:gd name="T5" fmla="*/ 11 h 21"/>
                <a:gd name="T6" fmla="*/ 11 w 35"/>
                <a:gd name="T7" fmla="*/ 21 h 21"/>
                <a:gd name="T8" fmla="*/ 24 w 35"/>
                <a:gd name="T9" fmla="*/ 21 h 21"/>
                <a:gd name="T10" fmla="*/ 35 w 35"/>
                <a:gd name="T11" fmla="*/ 11 h 21"/>
                <a:gd name="T12" fmla="*/ 24 w 3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1">
                  <a:moveTo>
                    <a:pt x="2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0" y="21"/>
                    <a:pt x="35" y="16"/>
                    <a:pt x="35" y="11"/>
                  </a:cubicBezTo>
                  <a:cubicBezTo>
                    <a:pt x="35" y="5"/>
                    <a:pt x="3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86">
              <a:extLst>
                <a:ext uri="{FF2B5EF4-FFF2-40B4-BE49-F238E27FC236}">
                  <a16:creationId xmlns:a16="http://schemas.microsoft.com/office/drawing/2014/main" id="{79E04FBA-982C-4F86-B38C-39BD48C3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0" y="6008688"/>
              <a:ext cx="42863" cy="19050"/>
            </a:xfrm>
            <a:custGeom>
              <a:avLst/>
              <a:gdLst>
                <a:gd name="T0" fmla="*/ 35 w 45"/>
                <a:gd name="T1" fmla="*/ 0 h 21"/>
                <a:gd name="T2" fmla="*/ 10 w 45"/>
                <a:gd name="T3" fmla="*/ 0 h 21"/>
                <a:gd name="T4" fmla="*/ 0 w 45"/>
                <a:gd name="T5" fmla="*/ 11 h 21"/>
                <a:gd name="T6" fmla="*/ 10 w 45"/>
                <a:gd name="T7" fmla="*/ 21 h 21"/>
                <a:gd name="T8" fmla="*/ 35 w 45"/>
                <a:gd name="T9" fmla="*/ 21 h 21"/>
                <a:gd name="T10" fmla="*/ 45 w 45"/>
                <a:gd name="T11" fmla="*/ 11 h 21"/>
                <a:gd name="T12" fmla="*/ 35 w 4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1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1" y="21"/>
                    <a:pt x="45" y="16"/>
                    <a:pt x="45" y="11"/>
                  </a:cubicBezTo>
                  <a:cubicBezTo>
                    <a:pt x="45" y="5"/>
                    <a:pt x="41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Овал 133">
            <a:extLst>
              <a:ext uri="{FF2B5EF4-FFF2-40B4-BE49-F238E27FC236}">
                <a16:creationId xmlns:a16="http://schemas.microsoft.com/office/drawing/2014/main" id="{A1C6357E-6373-4D86-85B7-CBABD3B1BBAA}"/>
              </a:ext>
            </a:extLst>
          </p:cNvPr>
          <p:cNvSpPr/>
          <p:nvPr/>
        </p:nvSpPr>
        <p:spPr>
          <a:xfrm>
            <a:off x="650350" y="3786399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806B1BC7-E021-4B9E-A480-DC3A7CBD79EC}"/>
              </a:ext>
            </a:extLst>
          </p:cNvPr>
          <p:cNvSpPr/>
          <p:nvPr/>
        </p:nvSpPr>
        <p:spPr>
          <a:xfrm>
            <a:off x="650350" y="4638070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FBF065A5-E20A-4A58-8CB7-D3500D581ECE}"/>
              </a:ext>
            </a:extLst>
          </p:cNvPr>
          <p:cNvSpPr/>
          <p:nvPr/>
        </p:nvSpPr>
        <p:spPr>
          <a:xfrm>
            <a:off x="4515325" y="2934727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C78E4E36-4B0C-4D67-A6CB-B89E6D910A75}"/>
              </a:ext>
            </a:extLst>
          </p:cNvPr>
          <p:cNvSpPr/>
          <p:nvPr/>
        </p:nvSpPr>
        <p:spPr>
          <a:xfrm>
            <a:off x="4515325" y="4638070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82E6CC03-6867-4B0A-A050-B78C4E22894A}"/>
              </a:ext>
            </a:extLst>
          </p:cNvPr>
          <p:cNvSpPr/>
          <p:nvPr/>
        </p:nvSpPr>
        <p:spPr>
          <a:xfrm>
            <a:off x="4515325" y="3795846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18A3371F-C54A-4CF4-934F-D09E423E37E7}"/>
              </a:ext>
            </a:extLst>
          </p:cNvPr>
          <p:cNvSpPr/>
          <p:nvPr/>
        </p:nvSpPr>
        <p:spPr>
          <a:xfrm>
            <a:off x="650350" y="2934727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36" y="3048514"/>
            <a:ext cx="372545" cy="372545"/>
          </a:xfrm>
          <a:prstGeom prst="rect">
            <a:avLst/>
          </a:prstGeom>
        </p:spPr>
      </p:pic>
      <p:pic>
        <p:nvPicPr>
          <p:cNvPr id="143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36" y="3900186"/>
            <a:ext cx="372545" cy="372545"/>
          </a:xfrm>
          <a:prstGeom prst="rect">
            <a:avLst/>
          </a:prstGeom>
        </p:spPr>
      </p:pic>
      <p:pic>
        <p:nvPicPr>
          <p:cNvPr id="144" name="Picture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87" y="3026391"/>
            <a:ext cx="416794" cy="416792"/>
          </a:xfrm>
          <a:prstGeom prst="rect">
            <a:avLst/>
          </a:prstGeom>
        </p:spPr>
      </p:pic>
      <p:pic>
        <p:nvPicPr>
          <p:cNvPr id="145" name="Picture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14" y="4724936"/>
            <a:ext cx="364740" cy="364740"/>
          </a:xfrm>
          <a:prstGeom prst="rect">
            <a:avLst/>
          </a:prstGeom>
        </p:spPr>
      </p:pic>
      <p:pic>
        <p:nvPicPr>
          <p:cNvPr id="146" name="Picture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77" y="3908899"/>
            <a:ext cx="374012" cy="374010"/>
          </a:xfrm>
          <a:prstGeom prst="rect">
            <a:avLst/>
          </a:prstGeom>
        </p:spPr>
      </p:pic>
      <p:pic>
        <p:nvPicPr>
          <p:cNvPr id="147" name="Picture 9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" y="4781775"/>
            <a:ext cx="312708" cy="312708"/>
          </a:xfrm>
          <a:prstGeom prst="rect">
            <a:avLst/>
          </a:prstGeom>
        </p:spPr>
      </p:pic>
      <p:sp>
        <p:nvSpPr>
          <p:cNvPr id="148" name="Прямоугольник: скругленные углы 65">
            <a:extLst>
              <a:ext uri="{FF2B5EF4-FFF2-40B4-BE49-F238E27FC236}">
                <a16:creationId xmlns:a16="http://schemas.microsoft.com/office/drawing/2014/main" id="{6A6F7F37-E42F-4EC6-B7B1-1B1FE4B18BBA}"/>
              </a:ext>
            </a:extLst>
          </p:cNvPr>
          <p:cNvSpPr/>
          <p:nvPr/>
        </p:nvSpPr>
        <p:spPr>
          <a:xfrm>
            <a:off x="8154703" y="1484785"/>
            <a:ext cx="3557872" cy="3888431"/>
          </a:xfrm>
          <a:prstGeom prst="roundRect">
            <a:avLst>
              <a:gd name="adj" fmla="val 36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53"/>
          <p:cNvSpPr/>
          <p:nvPr/>
        </p:nvSpPr>
        <p:spPr>
          <a:xfrm>
            <a:off x="9126079" y="2852936"/>
            <a:ext cx="2415521" cy="763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зависимости как от импортного сырья, так и от импортного оборудования. До 80% материалов и оборудования на данный момент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импортируется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54"/>
          <p:cNvSpPr/>
          <p:nvPr/>
        </p:nvSpPr>
        <p:spPr>
          <a:xfrm>
            <a:off x="9126079" y="3780976"/>
            <a:ext cx="2415521" cy="61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износа основных фондов, высокая стоимость модернизации и низкие темпы технологического перевооружения </a:t>
            </a:r>
          </a:p>
        </p:txBody>
      </p:sp>
      <p:sp>
        <p:nvSpPr>
          <p:cNvPr id="151" name="Rectangle 57"/>
          <p:cNvSpPr/>
          <p:nvPr/>
        </p:nvSpPr>
        <p:spPr>
          <a:xfrm>
            <a:off x="9126079" y="4632648"/>
            <a:ext cx="2415521" cy="610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Низкий уровень автоматизации труда и учета на производстве, как следствие, низкий уровень производительности труда</a:t>
            </a:r>
          </a:p>
        </p:txBody>
      </p:sp>
      <p:sp>
        <p:nvSpPr>
          <p:cNvPr id="155" name="Rectangle 25">
            <a:extLst>
              <a:ext uri="{FF2B5EF4-FFF2-40B4-BE49-F238E27FC236}">
                <a16:creationId xmlns:a16="http://schemas.microsoft.com/office/drawing/2014/main" id="{2B082D09-608B-400C-B009-8F650F1BE591}"/>
              </a:ext>
            </a:extLst>
          </p:cNvPr>
          <p:cNvSpPr/>
          <p:nvPr/>
        </p:nvSpPr>
        <p:spPr>
          <a:xfrm>
            <a:off x="8325677" y="1711932"/>
            <a:ext cx="2554642" cy="18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1200" dirty="0">
                <a:solidFill>
                  <a:srgbClr val="022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</a:t>
            </a:r>
          </a:p>
        </p:txBody>
      </p:sp>
      <p:sp>
        <p:nvSpPr>
          <p:cNvPr id="164" name="Rectangle 25">
            <a:extLst>
              <a:ext uri="{FF2B5EF4-FFF2-40B4-BE49-F238E27FC236}">
                <a16:creationId xmlns:a16="http://schemas.microsoft.com/office/drawing/2014/main" id="{839F978B-2318-4DF4-B751-CB4D90607F6A}"/>
              </a:ext>
            </a:extLst>
          </p:cNvPr>
          <p:cNvSpPr/>
          <p:nvPr/>
        </p:nvSpPr>
        <p:spPr>
          <a:xfrm>
            <a:off x="8325677" y="2320563"/>
            <a:ext cx="2554642" cy="366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22D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рынка текстильной промышленности</a:t>
            </a:r>
          </a:p>
        </p:txBody>
      </p:sp>
      <p:cxnSp>
        <p:nvCxnSpPr>
          <p:cNvPr id="165" name="Прямая соединительная линия 70">
            <a:extLst>
              <a:ext uri="{FF2B5EF4-FFF2-40B4-BE49-F238E27FC236}">
                <a16:creationId xmlns:a16="http://schemas.microsoft.com/office/drawing/2014/main" id="{004475F0-C863-45AB-97B3-1D0809B7BE6F}"/>
              </a:ext>
            </a:extLst>
          </p:cNvPr>
          <p:cNvCxnSpPr/>
          <p:nvPr/>
        </p:nvCxnSpPr>
        <p:spPr>
          <a:xfrm>
            <a:off x="8325677" y="2827374"/>
            <a:ext cx="32159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: скругленные верхние углы 72">
            <a:extLst>
              <a:ext uri="{FF2B5EF4-FFF2-40B4-BE49-F238E27FC236}">
                <a16:creationId xmlns:a16="http://schemas.microsoft.com/office/drawing/2014/main" id="{D82CB88C-36E7-413E-91DE-F790616A78E9}"/>
              </a:ext>
            </a:extLst>
          </p:cNvPr>
          <p:cNvSpPr/>
          <p:nvPr/>
        </p:nvSpPr>
        <p:spPr>
          <a:xfrm rot="5400000" flipH="1">
            <a:off x="9149798" y="968907"/>
            <a:ext cx="260975" cy="2251164"/>
          </a:xfrm>
          <a:prstGeom prst="round2SameRect">
            <a:avLst>
              <a:gd name="adj1" fmla="val 48315"/>
              <a:gd name="adj2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Прямоугольник 44">
            <a:extLst>
              <a:ext uri="{FF2B5EF4-FFF2-40B4-BE49-F238E27FC236}">
                <a16:creationId xmlns:a16="http://schemas.microsoft.com/office/drawing/2014/main" id="{F8B8A5A5-85CB-44BD-B11B-6A80315F6EB6}"/>
              </a:ext>
            </a:extLst>
          </p:cNvPr>
          <p:cNvSpPr/>
          <p:nvPr/>
        </p:nvSpPr>
        <p:spPr>
          <a:xfrm>
            <a:off x="8325677" y="2002844"/>
            <a:ext cx="1430135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барьеры развития</a:t>
            </a:r>
          </a:p>
        </p:txBody>
      </p:sp>
      <p:grpSp>
        <p:nvGrpSpPr>
          <p:cNvPr id="184" name="Группа 100">
            <a:extLst>
              <a:ext uri="{FF2B5EF4-FFF2-40B4-BE49-F238E27FC236}">
                <a16:creationId xmlns:a16="http://schemas.microsoft.com/office/drawing/2014/main" id="{6B117D8D-5152-4050-BE89-257BD4D66085}"/>
              </a:ext>
            </a:extLst>
          </p:cNvPr>
          <p:cNvGrpSpPr/>
          <p:nvPr/>
        </p:nvGrpSpPr>
        <p:grpSpPr>
          <a:xfrm>
            <a:off x="10898380" y="2088139"/>
            <a:ext cx="617698" cy="597685"/>
            <a:chOff x="6489701" y="3860801"/>
            <a:chExt cx="735013" cy="711200"/>
          </a:xfrm>
        </p:grpSpPr>
        <p:sp>
          <p:nvSpPr>
            <p:cNvPr id="185" name="Rectangle 107">
              <a:extLst>
                <a:ext uri="{FF2B5EF4-FFF2-40B4-BE49-F238E27FC236}">
                  <a16:creationId xmlns:a16="http://schemas.microsoft.com/office/drawing/2014/main" id="{79230C8D-DADB-4DC0-94C3-52F15FA7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01" y="3987801"/>
              <a:ext cx="735013" cy="1778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108">
              <a:extLst>
                <a:ext uri="{FF2B5EF4-FFF2-40B4-BE49-F238E27FC236}">
                  <a16:creationId xmlns:a16="http://schemas.microsoft.com/office/drawing/2014/main" id="{8B22192B-F833-4093-933B-636F6F999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9701" y="3987801"/>
              <a:ext cx="125413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Line 109">
              <a:extLst>
                <a:ext uri="{FF2B5EF4-FFF2-40B4-BE49-F238E27FC236}">
                  <a16:creationId xmlns:a16="http://schemas.microsoft.com/office/drawing/2014/main" id="{4B809701-5D1E-4816-852A-CD2D7666D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40513" y="3987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Line 110">
              <a:extLst>
                <a:ext uri="{FF2B5EF4-FFF2-40B4-BE49-F238E27FC236}">
                  <a16:creationId xmlns:a16="http://schemas.microsoft.com/office/drawing/2014/main" id="{57B40BA3-6114-4AD0-9733-1BCE26275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2913" y="3987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ine 111">
              <a:extLst>
                <a:ext uri="{FF2B5EF4-FFF2-40B4-BE49-F238E27FC236}">
                  <a16:creationId xmlns:a16="http://schemas.microsoft.com/office/drawing/2014/main" id="{4CA8238F-84AD-488A-8ED0-AD086E365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5313" y="3987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112">
              <a:extLst>
                <a:ext uri="{FF2B5EF4-FFF2-40B4-BE49-F238E27FC236}">
                  <a16:creationId xmlns:a16="http://schemas.microsoft.com/office/drawing/2014/main" id="{843F3FEE-4C42-4D95-BAD9-E45DEAE49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7713" y="3987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13">
              <a:extLst>
                <a:ext uri="{FF2B5EF4-FFF2-40B4-BE49-F238E27FC236}">
                  <a16:creationId xmlns:a16="http://schemas.microsoft.com/office/drawing/2014/main" id="{3A35F1B7-27D4-4594-A13A-4B61723CD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01" y="4241801"/>
              <a:ext cx="735013" cy="1778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114">
              <a:extLst>
                <a:ext uri="{FF2B5EF4-FFF2-40B4-BE49-F238E27FC236}">
                  <a16:creationId xmlns:a16="http://schemas.microsoft.com/office/drawing/2014/main" id="{11EE15AE-8100-4B1E-B71E-560F41A98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9701" y="4241801"/>
              <a:ext cx="125413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Line 115">
              <a:extLst>
                <a:ext uri="{FF2B5EF4-FFF2-40B4-BE49-F238E27FC236}">
                  <a16:creationId xmlns:a16="http://schemas.microsoft.com/office/drawing/2014/main" id="{168BE98A-32F4-4874-B8C5-B707690FF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40513" y="4241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Line 116">
              <a:extLst>
                <a:ext uri="{FF2B5EF4-FFF2-40B4-BE49-F238E27FC236}">
                  <a16:creationId xmlns:a16="http://schemas.microsoft.com/office/drawing/2014/main" id="{B63F5BC5-C211-4C30-B48F-FFA7C186D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2913" y="4241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117">
              <a:extLst>
                <a:ext uri="{FF2B5EF4-FFF2-40B4-BE49-F238E27FC236}">
                  <a16:creationId xmlns:a16="http://schemas.microsoft.com/office/drawing/2014/main" id="{49E7DA84-058D-4449-88A2-BDE42F00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5313" y="4241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Line 118">
              <a:extLst>
                <a:ext uri="{FF2B5EF4-FFF2-40B4-BE49-F238E27FC236}">
                  <a16:creationId xmlns:a16="http://schemas.microsoft.com/office/drawing/2014/main" id="{16499CB6-432A-4BC7-A0B9-735A853A1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7713" y="4241801"/>
              <a:ext cx="127000" cy="177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19">
              <a:extLst>
                <a:ext uri="{FF2B5EF4-FFF2-40B4-BE49-F238E27FC236}">
                  <a16:creationId xmlns:a16="http://schemas.microsoft.com/office/drawing/2014/main" id="{6CF24B8D-CD42-43F7-8F00-F0ABC640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3" y="4521201"/>
              <a:ext cx="152400" cy="50800"/>
            </a:xfrm>
            <a:custGeom>
              <a:avLst/>
              <a:gdLst>
                <a:gd name="T0" fmla="*/ 0 w 96"/>
                <a:gd name="T1" fmla="*/ 32 h 32"/>
                <a:gd name="T2" fmla="*/ 0 w 96"/>
                <a:gd name="T3" fmla="*/ 8 h 32"/>
                <a:gd name="T4" fmla="*/ 0 w 96"/>
                <a:gd name="T5" fmla="*/ 8 h 32"/>
                <a:gd name="T6" fmla="*/ 0 w 96"/>
                <a:gd name="T7" fmla="*/ 4 h 32"/>
                <a:gd name="T8" fmla="*/ 2 w 96"/>
                <a:gd name="T9" fmla="*/ 2 h 32"/>
                <a:gd name="T10" fmla="*/ 4 w 96"/>
                <a:gd name="T11" fmla="*/ 0 h 32"/>
                <a:gd name="T12" fmla="*/ 8 w 96"/>
                <a:gd name="T13" fmla="*/ 0 h 32"/>
                <a:gd name="T14" fmla="*/ 88 w 96"/>
                <a:gd name="T15" fmla="*/ 0 h 32"/>
                <a:gd name="T16" fmla="*/ 88 w 96"/>
                <a:gd name="T17" fmla="*/ 0 h 32"/>
                <a:gd name="T18" fmla="*/ 92 w 96"/>
                <a:gd name="T19" fmla="*/ 0 h 32"/>
                <a:gd name="T20" fmla="*/ 94 w 96"/>
                <a:gd name="T21" fmla="*/ 2 h 32"/>
                <a:gd name="T22" fmla="*/ 96 w 96"/>
                <a:gd name="T23" fmla="*/ 4 h 32"/>
                <a:gd name="T24" fmla="*/ 96 w 96"/>
                <a:gd name="T25" fmla="*/ 8 h 32"/>
                <a:gd name="T26" fmla="*/ 96 w 96"/>
                <a:gd name="T27" fmla="*/ 32 h 32"/>
                <a:gd name="T28" fmla="*/ 0 w 96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32">
                  <a:moveTo>
                    <a:pt x="0" y="32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3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Rectangle 120">
              <a:extLst>
                <a:ext uri="{FF2B5EF4-FFF2-40B4-BE49-F238E27FC236}">
                  <a16:creationId xmlns:a16="http://schemas.microsoft.com/office/drawing/2014/main" id="{89030717-F3EF-4FED-B3C2-1EA2D1C7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3" y="4419601"/>
              <a:ext cx="50800" cy="1016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Line 121">
              <a:extLst>
                <a:ext uri="{FF2B5EF4-FFF2-40B4-BE49-F238E27FC236}">
                  <a16:creationId xmlns:a16="http://schemas.microsoft.com/office/drawing/2014/main" id="{DDD6C3E0-F62A-4298-B91F-72CD0F657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0513" y="3937001"/>
              <a:ext cx="0" cy="50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2">
              <a:extLst>
                <a:ext uri="{FF2B5EF4-FFF2-40B4-BE49-F238E27FC236}">
                  <a16:creationId xmlns:a16="http://schemas.microsoft.com/office/drawing/2014/main" id="{A70DD3DC-C8BA-4C2F-BA02-3F818C1F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521201"/>
              <a:ext cx="152400" cy="50800"/>
            </a:xfrm>
            <a:custGeom>
              <a:avLst/>
              <a:gdLst>
                <a:gd name="T0" fmla="*/ 0 w 96"/>
                <a:gd name="T1" fmla="*/ 32 h 32"/>
                <a:gd name="T2" fmla="*/ 0 w 96"/>
                <a:gd name="T3" fmla="*/ 8 h 32"/>
                <a:gd name="T4" fmla="*/ 0 w 96"/>
                <a:gd name="T5" fmla="*/ 8 h 32"/>
                <a:gd name="T6" fmla="*/ 0 w 96"/>
                <a:gd name="T7" fmla="*/ 4 h 32"/>
                <a:gd name="T8" fmla="*/ 2 w 96"/>
                <a:gd name="T9" fmla="*/ 2 h 32"/>
                <a:gd name="T10" fmla="*/ 4 w 96"/>
                <a:gd name="T11" fmla="*/ 0 h 32"/>
                <a:gd name="T12" fmla="*/ 8 w 96"/>
                <a:gd name="T13" fmla="*/ 0 h 32"/>
                <a:gd name="T14" fmla="*/ 88 w 96"/>
                <a:gd name="T15" fmla="*/ 0 h 32"/>
                <a:gd name="T16" fmla="*/ 88 w 96"/>
                <a:gd name="T17" fmla="*/ 0 h 32"/>
                <a:gd name="T18" fmla="*/ 92 w 96"/>
                <a:gd name="T19" fmla="*/ 0 h 32"/>
                <a:gd name="T20" fmla="*/ 94 w 96"/>
                <a:gd name="T21" fmla="*/ 2 h 32"/>
                <a:gd name="T22" fmla="*/ 96 w 96"/>
                <a:gd name="T23" fmla="*/ 4 h 32"/>
                <a:gd name="T24" fmla="*/ 96 w 96"/>
                <a:gd name="T25" fmla="*/ 8 h 32"/>
                <a:gd name="T26" fmla="*/ 96 w 96"/>
                <a:gd name="T27" fmla="*/ 32 h 32"/>
                <a:gd name="T28" fmla="*/ 0 w 96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32">
                  <a:moveTo>
                    <a:pt x="0" y="32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3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ctangle 123">
              <a:extLst>
                <a:ext uri="{FF2B5EF4-FFF2-40B4-BE49-F238E27FC236}">
                  <a16:creationId xmlns:a16="http://schemas.microsoft.com/office/drawing/2014/main" id="{38F17288-950D-416A-9890-7F68656A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4419601"/>
              <a:ext cx="50800" cy="1016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124">
              <a:extLst>
                <a:ext uri="{FF2B5EF4-FFF2-40B4-BE49-F238E27FC236}">
                  <a16:creationId xmlns:a16="http://schemas.microsoft.com/office/drawing/2014/main" id="{1A99E16E-67B5-4A8D-8DED-8F5F033F4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3" y="4165601"/>
              <a:ext cx="50800" cy="762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ctangle 125">
              <a:extLst>
                <a:ext uri="{FF2B5EF4-FFF2-40B4-BE49-F238E27FC236}">
                  <a16:creationId xmlns:a16="http://schemas.microsoft.com/office/drawing/2014/main" id="{EEC62DD6-6F29-485B-80D0-10F2996C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4165601"/>
              <a:ext cx="50800" cy="76200"/>
            </a:xfrm>
            <a:prstGeom prst="rect">
              <a:avLst/>
            </a:prstGeom>
            <a:noFill/>
            <a:ln w="12700">
              <a:solidFill>
                <a:srgbClr val="CD202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26">
              <a:extLst>
                <a:ext uri="{FF2B5EF4-FFF2-40B4-BE49-F238E27FC236}">
                  <a16:creationId xmlns:a16="http://schemas.microsoft.com/office/drawing/2014/main" id="{30DDC62C-EB2F-4C5A-B68B-97C57D3D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6080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8 w 48"/>
                <a:gd name="T3" fmla="*/ 24 h 48"/>
                <a:gd name="T4" fmla="*/ 46 w 48"/>
                <a:gd name="T5" fmla="*/ 34 h 48"/>
                <a:gd name="T6" fmla="*/ 40 w 48"/>
                <a:gd name="T7" fmla="*/ 40 h 48"/>
                <a:gd name="T8" fmla="*/ 34 w 48"/>
                <a:gd name="T9" fmla="*/ 46 h 48"/>
                <a:gd name="T10" fmla="*/ 24 w 48"/>
                <a:gd name="T11" fmla="*/ 48 h 48"/>
                <a:gd name="T12" fmla="*/ 24 w 48"/>
                <a:gd name="T13" fmla="*/ 48 h 48"/>
                <a:gd name="T14" fmla="*/ 14 w 48"/>
                <a:gd name="T15" fmla="*/ 46 h 48"/>
                <a:gd name="T16" fmla="*/ 8 w 48"/>
                <a:gd name="T17" fmla="*/ 40 h 48"/>
                <a:gd name="T18" fmla="*/ 2 w 48"/>
                <a:gd name="T19" fmla="*/ 34 h 48"/>
                <a:gd name="T20" fmla="*/ 0 w 48"/>
                <a:gd name="T21" fmla="*/ 24 h 48"/>
                <a:gd name="T22" fmla="*/ 0 w 48"/>
                <a:gd name="T23" fmla="*/ 24 h 48"/>
                <a:gd name="T24" fmla="*/ 2 w 48"/>
                <a:gd name="T25" fmla="*/ 14 h 48"/>
                <a:gd name="T26" fmla="*/ 8 w 48"/>
                <a:gd name="T27" fmla="*/ 8 h 48"/>
                <a:gd name="T28" fmla="*/ 14 w 48"/>
                <a:gd name="T29" fmla="*/ 2 h 48"/>
                <a:gd name="T30" fmla="*/ 24 w 48"/>
                <a:gd name="T31" fmla="*/ 0 h 48"/>
                <a:gd name="T32" fmla="*/ 24 w 48"/>
                <a:gd name="T33" fmla="*/ 0 h 48"/>
                <a:gd name="T34" fmla="*/ 34 w 48"/>
                <a:gd name="T35" fmla="*/ 2 h 48"/>
                <a:gd name="T36" fmla="*/ 40 w 48"/>
                <a:gd name="T37" fmla="*/ 8 h 48"/>
                <a:gd name="T38" fmla="*/ 46 w 48"/>
                <a:gd name="T39" fmla="*/ 14 h 48"/>
                <a:gd name="T40" fmla="*/ 48 w 48"/>
                <a:gd name="T41" fmla="*/ 24 h 48"/>
                <a:gd name="T42" fmla="*/ 48 w 48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24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Line 127">
              <a:extLst>
                <a:ext uri="{FF2B5EF4-FFF2-40B4-BE49-F238E27FC236}">
                  <a16:creationId xmlns:a16="http://schemas.microsoft.com/office/drawing/2014/main" id="{0D6A10F7-5231-4DB8-82C9-20E579A41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2313" y="3937001"/>
              <a:ext cx="0" cy="50800"/>
            </a:xfrm>
            <a:prstGeom prst="line">
              <a:avLst/>
            </a:pr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128">
              <a:extLst>
                <a:ext uri="{FF2B5EF4-FFF2-40B4-BE49-F238E27FC236}">
                  <a16:creationId xmlns:a16="http://schemas.microsoft.com/office/drawing/2014/main" id="{B17DECDD-C9A2-417E-8381-701A68E1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3860801"/>
              <a:ext cx="76200" cy="76200"/>
            </a:xfrm>
            <a:custGeom>
              <a:avLst/>
              <a:gdLst>
                <a:gd name="T0" fmla="*/ 48 w 48"/>
                <a:gd name="T1" fmla="*/ 24 h 48"/>
                <a:gd name="T2" fmla="*/ 48 w 48"/>
                <a:gd name="T3" fmla="*/ 24 h 48"/>
                <a:gd name="T4" fmla="*/ 46 w 48"/>
                <a:gd name="T5" fmla="*/ 34 h 48"/>
                <a:gd name="T6" fmla="*/ 40 w 48"/>
                <a:gd name="T7" fmla="*/ 40 h 48"/>
                <a:gd name="T8" fmla="*/ 34 w 48"/>
                <a:gd name="T9" fmla="*/ 46 h 48"/>
                <a:gd name="T10" fmla="*/ 24 w 48"/>
                <a:gd name="T11" fmla="*/ 48 h 48"/>
                <a:gd name="T12" fmla="*/ 24 w 48"/>
                <a:gd name="T13" fmla="*/ 48 h 48"/>
                <a:gd name="T14" fmla="*/ 14 w 48"/>
                <a:gd name="T15" fmla="*/ 46 h 48"/>
                <a:gd name="T16" fmla="*/ 8 w 48"/>
                <a:gd name="T17" fmla="*/ 40 h 48"/>
                <a:gd name="T18" fmla="*/ 2 w 48"/>
                <a:gd name="T19" fmla="*/ 34 h 48"/>
                <a:gd name="T20" fmla="*/ 0 w 48"/>
                <a:gd name="T21" fmla="*/ 24 h 48"/>
                <a:gd name="T22" fmla="*/ 0 w 48"/>
                <a:gd name="T23" fmla="*/ 24 h 48"/>
                <a:gd name="T24" fmla="*/ 2 w 48"/>
                <a:gd name="T25" fmla="*/ 14 h 48"/>
                <a:gd name="T26" fmla="*/ 8 w 48"/>
                <a:gd name="T27" fmla="*/ 8 h 48"/>
                <a:gd name="T28" fmla="*/ 14 w 48"/>
                <a:gd name="T29" fmla="*/ 2 h 48"/>
                <a:gd name="T30" fmla="*/ 24 w 48"/>
                <a:gd name="T31" fmla="*/ 0 h 48"/>
                <a:gd name="T32" fmla="*/ 24 w 48"/>
                <a:gd name="T33" fmla="*/ 0 h 48"/>
                <a:gd name="T34" fmla="*/ 34 w 48"/>
                <a:gd name="T35" fmla="*/ 2 h 48"/>
                <a:gd name="T36" fmla="*/ 40 w 48"/>
                <a:gd name="T37" fmla="*/ 8 h 48"/>
                <a:gd name="T38" fmla="*/ 46 w 48"/>
                <a:gd name="T39" fmla="*/ 14 h 48"/>
                <a:gd name="T40" fmla="*/ 48 w 48"/>
                <a:gd name="T41" fmla="*/ 24 h 48"/>
                <a:gd name="T42" fmla="*/ 48 w 48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48" y="24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0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close/>
                </a:path>
              </a:pathLst>
            </a:custGeom>
            <a:noFill/>
            <a:ln w="12700">
              <a:solidFill>
                <a:srgbClr val="CD2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0" name="Овал 28">
            <a:extLst>
              <a:ext uri="{FF2B5EF4-FFF2-40B4-BE49-F238E27FC236}">
                <a16:creationId xmlns:a16="http://schemas.microsoft.com/office/drawing/2014/main" id="{27E80B74-851E-4A50-AEED-F9477760FB1F}"/>
              </a:ext>
            </a:extLst>
          </p:cNvPr>
          <p:cNvSpPr/>
          <p:nvPr/>
        </p:nvSpPr>
        <p:spPr>
          <a:xfrm>
            <a:off x="8325677" y="2934727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Овал 126">
            <a:extLst>
              <a:ext uri="{FF2B5EF4-FFF2-40B4-BE49-F238E27FC236}">
                <a16:creationId xmlns:a16="http://schemas.microsoft.com/office/drawing/2014/main" id="{EA191828-DCEA-45CD-922C-9CC93421010F}"/>
              </a:ext>
            </a:extLst>
          </p:cNvPr>
          <p:cNvSpPr/>
          <p:nvPr/>
        </p:nvSpPr>
        <p:spPr>
          <a:xfrm>
            <a:off x="8325677" y="3786399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Овал 127">
            <a:extLst>
              <a:ext uri="{FF2B5EF4-FFF2-40B4-BE49-F238E27FC236}">
                <a16:creationId xmlns:a16="http://schemas.microsoft.com/office/drawing/2014/main" id="{FFBD90BF-E812-48C6-B405-8DB120E68061}"/>
              </a:ext>
            </a:extLst>
          </p:cNvPr>
          <p:cNvSpPr/>
          <p:nvPr/>
        </p:nvSpPr>
        <p:spPr>
          <a:xfrm>
            <a:off x="8325677" y="4638070"/>
            <a:ext cx="600118" cy="600118"/>
          </a:xfrm>
          <a:prstGeom prst="ellipse">
            <a:avLst/>
          </a:prstGeom>
          <a:solidFill>
            <a:srgbClr val="022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Picture 1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328" y="3047379"/>
            <a:ext cx="374816" cy="374816"/>
          </a:xfrm>
          <a:prstGeom prst="rect">
            <a:avLst/>
          </a:prstGeom>
        </p:spPr>
      </p:pic>
      <p:pic>
        <p:nvPicPr>
          <p:cNvPr id="214" name="Picture 1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63" y="3912086"/>
            <a:ext cx="348746" cy="348744"/>
          </a:xfrm>
          <a:prstGeom prst="rect">
            <a:avLst/>
          </a:prstGeom>
        </p:spPr>
      </p:pic>
      <p:pic>
        <p:nvPicPr>
          <p:cNvPr id="215" name="Picture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635" y="4696205"/>
            <a:ext cx="422204" cy="422204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52" name="Заголовок 12"/>
          <p:cNvSpPr txBox="1">
            <a:spLocks/>
          </p:cNvSpPr>
          <p:nvPr/>
        </p:nvSpPr>
        <p:spPr bwMode="auto">
          <a:xfrm>
            <a:off x="479376" y="0"/>
            <a:ext cx="8308282" cy="1484313"/>
          </a:xfrm>
          <a:prstGeom prst="rect">
            <a:avLst/>
          </a:prstGeom>
        </p:spPr>
        <p:txBody>
          <a:bodyPr vert="horz" lIns="0" tIns="144000" rIns="0" bIns="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ДРАЙВЕРЫ И БАРЬЕРЫ</a:t>
            </a:r>
          </a:p>
        </p:txBody>
      </p:sp>
      <p:sp>
        <p:nvSpPr>
          <p:cNvPr id="154" name="TextBox 153"/>
          <p:cNvSpPr txBox="1"/>
          <p:nvPr/>
        </p:nvSpPr>
        <p:spPr bwMode="auto">
          <a:xfrm>
            <a:off x="479375" y="717074"/>
            <a:ext cx="11233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</a:rPr>
              <a:t>Дальнейшему росту рынка будут способствовать </a:t>
            </a:r>
          </a:p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</a:rPr>
              <a:t>развитие господдержки, рост самообеспеченности и цифровизация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68901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8562795" y="595627"/>
            <a:ext cx="2778486" cy="351556"/>
            <a:chOff x="914509" y="1493736"/>
            <a:chExt cx="7493975" cy="948198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7E5EC23-E95C-A245-1982-9D1B90E23DC2}"/>
                </a:ext>
              </a:extLst>
            </p:cNvPr>
            <p:cNvSpPr/>
            <p:nvPr/>
          </p:nvSpPr>
          <p:spPr>
            <a:xfrm>
              <a:off x="6364780" y="161601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9 h 580786"/>
                <a:gd name="connsiteX3" fmla="*/ 156366 w 249879"/>
                <a:gd name="connsiteY3" fmla="*/ 515733 h 580786"/>
                <a:gd name="connsiteX4" fmla="*/ 248197 w 249879"/>
                <a:gd name="connsiteY4" fmla="*/ 515733 h 580786"/>
                <a:gd name="connsiteX5" fmla="*/ 248197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3"/>
                    <a:pt x="91090" y="507595"/>
                    <a:pt x="131725" y="513999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7" y="515733"/>
                  </a:lnTo>
                  <a:lnTo>
                    <a:pt x="248197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B4D99A1-5351-1484-0988-389D46205250}"/>
                </a:ext>
              </a:extLst>
            </p:cNvPr>
            <p:cNvSpPr/>
            <p:nvPr/>
          </p:nvSpPr>
          <p:spPr>
            <a:xfrm>
              <a:off x="7726034" y="1749868"/>
              <a:ext cx="282811" cy="447031"/>
            </a:xfrm>
            <a:custGeom>
              <a:avLst/>
              <a:gdLst>
                <a:gd name="connsiteX0" fmla="*/ 282812 w 282811"/>
                <a:gd name="connsiteY0" fmla="*/ 0 h 447031"/>
                <a:gd name="connsiteX1" fmla="*/ 282812 w 282811"/>
                <a:gd name="connsiteY1" fmla="*/ 72069 h 447031"/>
                <a:gd name="connsiteX2" fmla="*/ 203200 w 282811"/>
                <a:gd name="connsiteY2" fmla="*/ 72069 h 447031"/>
                <a:gd name="connsiteX3" fmla="*/ 74153 w 282811"/>
                <a:gd name="connsiteY3" fmla="*/ 200084 h 447031"/>
                <a:gd name="connsiteX4" fmla="*/ 74153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4153 w 282811"/>
                <a:gd name="connsiteY7" fmla="*/ 0 h 447031"/>
                <a:gd name="connsiteX8" fmla="*/ 74153 w 282811"/>
                <a:gd name="connsiteY8" fmla="*/ 52043 h 447031"/>
                <a:gd name="connsiteX9" fmla="*/ 203200 w 282811"/>
                <a:gd name="connsiteY9" fmla="*/ 0 h 447031"/>
                <a:gd name="connsiteX10" fmla="*/ 282812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2" y="0"/>
                  </a:moveTo>
                  <a:lnTo>
                    <a:pt x="282812" y="72069"/>
                  </a:lnTo>
                  <a:lnTo>
                    <a:pt x="203200" y="72069"/>
                  </a:lnTo>
                  <a:cubicBezTo>
                    <a:pt x="111370" y="72069"/>
                    <a:pt x="74153" y="109009"/>
                    <a:pt x="74153" y="200084"/>
                  </a:cubicBezTo>
                  <a:lnTo>
                    <a:pt x="74153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4153" y="0"/>
                  </a:lnTo>
                  <a:lnTo>
                    <a:pt x="74153" y="52043"/>
                  </a:lnTo>
                  <a:cubicBezTo>
                    <a:pt x="104584" y="17960"/>
                    <a:pt x="149097" y="0"/>
                    <a:pt x="203200" y="0"/>
                  </a:cubicBezTo>
                  <a:lnTo>
                    <a:pt x="282812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799DF5A0-3418-B093-4A58-470178864682}"/>
                </a:ext>
              </a:extLst>
            </p:cNvPr>
            <p:cNvSpPr/>
            <p:nvPr/>
          </p:nvSpPr>
          <p:spPr>
            <a:xfrm>
              <a:off x="7188241" y="1737546"/>
              <a:ext cx="434254" cy="471496"/>
            </a:xfrm>
            <a:custGeom>
              <a:avLst/>
              <a:gdLst>
                <a:gd name="connsiteX0" fmla="*/ 434254 w 434254"/>
                <a:gd name="connsiteY0" fmla="*/ 235748 h 471496"/>
                <a:gd name="connsiteX1" fmla="*/ 216999 w 434254"/>
                <a:gd name="connsiteY1" fmla="*/ 0 h 471496"/>
                <a:gd name="connsiteX2" fmla="*/ 0 w 434254"/>
                <a:gd name="connsiteY2" fmla="*/ 235748 h 471496"/>
                <a:gd name="connsiteX3" fmla="*/ 216999 w 434254"/>
                <a:gd name="connsiteY3" fmla="*/ 471497 h 471496"/>
                <a:gd name="connsiteX4" fmla="*/ 425658 w 434254"/>
                <a:gd name="connsiteY4" fmla="*/ 322665 h 471496"/>
                <a:gd name="connsiteX5" fmla="*/ 427469 w 434254"/>
                <a:gd name="connsiteY5" fmla="*/ 314603 h 471496"/>
                <a:gd name="connsiteX6" fmla="*/ 350459 w 434254"/>
                <a:gd name="connsiteY6" fmla="*/ 314603 h 471496"/>
                <a:gd name="connsiteX7" fmla="*/ 349158 w 434254"/>
                <a:gd name="connsiteY7" fmla="*/ 319297 h 471496"/>
                <a:gd name="connsiteX8" fmla="*/ 216999 w 434254"/>
                <a:gd name="connsiteY8" fmla="*/ 406214 h 471496"/>
                <a:gd name="connsiteX9" fmla="*/ 75989 w 434254"/>
                <a:gd name="connsiteY9" fmla="*/ 247484 h 471496"/>
                <a:gd name="connsiteX10" fmla="*/ 434254 w 434254"/>
                <a:gd name="connsiteY10" fmla="*/ 247484 h 471496"/>
                <a:gd name="connsiteX11" fmla="*/ 434254 w 434254"/>
                <a:gd name="connsiteY11" fmla="*/ 235774 h 471496"/>
                <a:gd name="connsiteX12" fmla="*/ 79101 w 434254"/>
                <a:gd name="connsiteY12" fmla="*/ 183961 h 471496"/>
                <a:gd name="connsiteX13" fmla="*/ 216999 w 434254"/>
                <a:gd name="connsiteY13" fmla="*/ 65053 h 471496"/>
                <a:gd name="connsiteX14" fmla="*/ 355153 w 434254"/>
                <a:gd name="connsiteY14" fmla="*/ 183961 h 471496"/>
                <a:gd name="connsiteX15" fmla="*/ 79101 w 434254"/>
                <a:gd name="connsiteY15" fmla="*/ 183961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4254" h="471496">
                  <a:moveTo>
                    <a:pt x="434254" y="235748"/>
                  </a:moveTo>
                  <a:cubicBezTo>
                    <a:pt x="434254" y="41124"/>
                    <a:pt x="316125" y="0"/>
                    <a:pt x="216999" y="0"/>
                  </a:cubicBezTo>
                  <a:cubicBezTo>
                    <a:pt x="74943" y="0"/>
                    <a:pt x="0" y="81712"/>
                    <a:pt x="0" y="235748"/>
                  </a:cubicBezTo>
                  <a:cubicBezTo>
                    <a:pt x="0" y="389785"/>
                    <a:pt x="74943" y="471497"/>
                    <a:pt x="216999" y="471497"/>
                  </a:cubicBezTo>
                  <a:cubicBezTo>
                    <a:pt x="331991" y="471497"/>
                    <a:pt x="404333" y="419964"/>
                    <a:pt x="425658" y="322665"/>
                  </a:cubicBezTo>
                  <a:lnTo>
                    <a:pt x="427469" y="314603"/>
                  </a:lnTo>
                  <a:lnTo>
                    <a:pt x="350459" y="314603"/>
                  </a:lnTo>
                  <a:lnTo>
                    <a:pt x="349158" y="319297"/>
                  </a:lnTo>
                  <a:cubicBezTo>
                    <a:pt x="331991" y="377846"/>
                    <a:pt x="288806" y="406214"/>
                    <a:pt x="216999" y="406214"/>
                  </a:cubicBezTo>
                  <a:cubicBezTo>
                    <a:pt x="121241" y="406214"/>
                    <a:pt x="78846" y="358865"/>
                    <a:pt x="75989" y="247484"/>
                  </a:cubicBezTo>
                  <a:lnTo>
                    <a:pt x="434254" y="247484"/>
                  </a:lnTo>
                  <a:lnTo>
                    <a:pt x="434254" y="235774"/>
                  </a:lnTo>
                  <a:close/>
                  <a:moveTo>
                    <a:pt x="79101" y="183961"/>
                  </a:moveTo>
                  <a:cubicBezTo>
                    <a:pt x="91065" y="101994"/>
                    <a:pt x="133740" y="65053"/>
                    <a:pt x="216999" y="65053"/>
                  </a:cubicBezTo>
                  <a:cubicBezTo>
                    <a:pt x="300259" y="65053"/>
                    <a:pt x="343189" y="101994"/>
                    <a:pt x="355153" y="183961"/>
                  </a:cubicBezTo>
                  <a:lnTo>
                    <a:pt x="79101" y="18396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B98FAE18-DAFC-8252-E1C8-06E0E6AF0066}"/>
                </a:ext>
              </a:extLst>
            </p:cNvPr>
            <p:cNvSpPr/>
            <p:nvPr/>
          </p:nvSpPr>
          <p:spPr>
            <a:xfrm>
              <a:off x="8051801" y="1739460"/>
              <a:ext cx="356683" cy="468869"/>
            </a:xfrm>
            <a:custGeom>
              <a:avLst/>
              <a:gdLst>
                <a:gd name="connsiteX0" fmla="*/ 356684 w 356683"/>
                <a:gd name="connsiteY0" fmla="*/ 327589 h 468869"/>
                <a:gd name="connsiteX1" fmla="*/ 183916 w 356683"/>
                <a:gd name="connsiteY1" fmla="*/ 468869 h 468869"/>
                <a:gd name="connsiteX2" fmla="*/ 1786 w 356683"/>
                <a:gd name="connsiteY2" fmla="*/ 341365 h 468869"/>
                <a:gd name="connsiteX3" fmla="*/ 1275 w 356683"/>
                <a:gd name="connsiteY3" fmla="*/ 334068 h 468869"/>
                <a:gd name="connsiteX4" fmla="*/ 74918 w 356683"/>
                <a:gd name="connsiteY4" fmla="*/ 334068 h 468869"/>
                <a:gd name="connsiteX5" fmla="*/ 75709 w 356683"/>
                <a:gd name="connsiteY5" fmla="*/ 340064 h 468869"/>
                <a:gd name="connsiteX6" fmla="*/ 183941 w 356683"/>
                <a:gd name="connsiteY6" fmla="*/ 403561 h 468869"/>
                <a:gd name="connsiteX7" fmla="*/ 282812 w 356683"/>
                <a:gd name="connsiteY7" fmla="*/ 327589 h 468869"/>
                <a:gd name="connsiteX8" fmla="*/ 239371 w 356683"/>
                <a:gd name="connsiteY8" fmla="*/ 258632 h 468869"/>
                <a:gd name="connsiteX9" fmla="*/ 114227 w 356683"/>
                <a:gd name="connsiteY9" fmla="*/ 256821 h 468869"/>
                <a:gd name="connsiteX10" fmla="*/ 0 w 356683"/>
                <a:gd name="connsiteY10" fmla="*/ 135056 h 468869"/>
                <a:gd name="connsiteX11" fmla="*/ 180294 w 356683"/>
                <a:gd name="connsiteY11" fmla="*/ 0 h 468869"/>
                <a:gd name="connsiteX12" fmla="*/ 343955 w 356683"/>
                <a:gd name="connsiteY12" fmla="*/ 129061 h 468869"/>
                <a:gd name="connsiteX13" fmla="*/ 344746 w 356683"/>
                <a:gd name="connsiteY13" fmla="*/ 136076 h 468869"/>
                <a:gd name="connsiteX14" fmla="*/ 270848 w 356683"/>
                <a:gd name="connsiteY14" fmla="*/ 136076 h 468869"/>
                <a:gd name="connsiteX15" fmla="*/ 270057 w 356683"/>
                <a:gd name="connsiteY15" fmla="*/ 130617 h 468869"/>
                <a:gd name="connsiteX16" fmla="*/ 180294 w 356683"/>
                <a:gd name="connsiteY16" fmla="*/ 65053 h 468869"/>
                <a:gd name="connsiteX17" fmla="*/ 73873 w 356683"/>
                <a:gd name="connsiteY17" fmla="*/ 134801 h 468869"/>
                <a:gd name="connsiteX18" fmla="*/ 116267 w 356683"/>
                <a:gd name="connsiteY18" fmla="*/ 191793 h 468869"/>
                <a:gd name="connsiteX19" fmla="*/ 241667 w 356683"/>
                <a:gd name="connsiteY19" fmla="*/ 193604 h 468869"/>
                <a:gd name="connsiteX20" fmla="*/ 356658 w 356683"/>
                <a:gd name="connsiteY20" fmla="*/ 327614 h 4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683" h="468869">
                  <a:moveTo>
                    <a:pt x="356684" y="327589"/>
                  </a:moveTo>
                  <a:cubicBezTo>
                    <a:pt x="356684" y="416061"/>
                    <a:pt x="292147" y="468869"/>
                    <a:pt x="183916" y="468869"/>
                  </a:cubicBezTo>
                  <a:cubicBezTo>
                    <a:pt x="68669" y="468869"/>
                    <a:pt x="9081" y="427235"/>
                    <a:pt x="1786" y="341365"/>
                  </a:cubicBezTo>
                  <a:lnTo>
                    <a:pt x="1275" y="334068"/>
                  </a:lnTo>
                  <a:lnTo>
                    <a:pt x="74918" y="334068"/>
                  </a:lnTo>
                  <a:lnTo>
                    <a:pt x="75709" y="340064"/>
                  </a:lnTo>
                  <a:cubicBezTo>
                    <a:pt x="80913" y="386902"/>
                    <a:pt x="109278" y="403561"/>
                    <a:pt x="183941" y="403561"/>
                  </a:cubicBezTo>
                  <a:cubicBezTo>
                    <a:pt x="270848" y="403561"/>
                    <a:pt x="282812" y="367131"/>
                    <a:pt x="282812" y="327589"/>
                  </a:cubicBezTo>
                  <a:cubicBezTo>
                    <a:pt x="282812" y="282561"/>
                    <a:pt x="268246" y="259423"/>
                    <a:pt x="239371" y="258632"/>
                  </a:cubicBezTo>
                  <a:lnTo>
                    <a:pt x="114227" y="256821"/>
                  </a:lnTo>
                  <a:cubicBezTo>
                    <a:pt x="40584" y="256030"/>
                    <a:pt x="0" y="212584"/>
                    <a:pt x="0" y="135056"/>
                  </a:cubicBezTo>
                  <a:cubicBezTo>
                    <a:pt x="0" y="42935"/>
                    <a:pt x="57241" y="0"/>
                    <a:pt x="180294" y="0"/>
                  </a:cubicBezTo>
                  <a:cubicBezTo>
                    <a:pt x="314799" y="0"/>
                    <a:pt x="339517" y="90284"/>
                    <a:pt x="343955" y="129061"/>
                  </a:cubicBezTo>
                  <a:lnTo>
                    <a:pt x="344746" y="136076"/>
                  </a:lnTo>
                  <a:lnTo>
                    <a:pt x="270848" y="136076"/>
                  </a:lnTo>
                  <a:lnTo>
                    <a:pt x="270057" y="130617"/>
                  </a:lnTo>
                  <a:cubicBezTo>
                    <a:pt x="264344" y="86636"/>
                    <a:pt x="234932" y="65053"/>
                    <a:pt x="180294" y="65053"/>
                  </a:cubicBezTo>
                  <a:cubicBezTo>
                    <a:pt x="90274" y="65053"/>
                    <a:pt x="73873" y="88728"/>
                    <a:pt x="73873" y="134801"/>
                  </a:cubicBezTo>
                  <a:cubicBezTo>
                    <a:pt x="73873" y="180874"/>
                    <a:pt x="87673" y="191257"/>
                    <a:pt x="116267" y="191793"/>
                  </a:cubicBezTo>
                  <a:lnTo>
                    <a:pt x="241667" y="193604"/>
                  </a:lnTo>
                  <a:cubicBezTo>
                    <a:pt x="313728" y="194650"/>
                    <a:pt x="356658" y="244601"/>
                    <a:pt x="356658" y="327614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C484085-EBC4-9B4E-7F8C-4013E0C62816}"/>
                </a:ext>
              </a:extLst>
            </p:cNvPr>
            <p:cNvSpPr/>
            <p:nvPr/>
          </p:nvSpPr>
          <p:spPr>
            <a:xfrm>
              <a:off x="6704297" y="1737648"/>
              <a:ext cx="387165" cy="459251"/>
            </a:xfrm>
            <a:custGeom>
              <a:avLst/>
              <a:gdLst>
                <a:gd name="connsiteX0" fmla="*/ 387165 w 387165"/>
                <a:gd name="connsiteY0" fmla="*/ 215697 h 459251"/>
                <a:gd name="connsiteX1" fmla="*/ 387165 w 387165"/>
                <a:gd name="connsiteY1" fmla="*/ 459252 h 459251"/>
                <a:gd name="connsiteX2" fmla="*/ 311457 w 387165"/>
                <a:gd name="connsiteY2" fmla="*/ 459252 h 459251"/>
                <a:gd name="connsiteX3" fmla="*/ 311457 w 387165"/>
                <a:gd name="connsiteY3" fmla="*/ 215697 h 459251"/>
                <a:gd name="connsiteX4" fmla="*/ 194374 w 387165"/>
                <a:gd name="connsiteY4" fmla="*/ 65309 h 459251"/>
                <a:gd name="connsiteX5" fmla="*/ 74688 w 387165"/>
                <a:gd name="connsiteY5" fmla="*/ 215697 h 459251"/>
                <a:gd name="connsiteX6" fmla="*/ 74688 w 387165"/>
                <a:gd name="connsiteY6" fmla="*/ 222202 h 459251"/>
                <a:gd name="connsiteX7" fmla="*/ 73898 w 387165"/>
                <a:gd name="connsiteY7" fmla="*/ 222202 h 459251"/>
                <a:gd name="connsiteX8" fmla="*/ 73898 w 387165"/>
                <a:gd name="connsiteY8" fmla="*/ 459252 h 459251"/>
                <a:gd name="connsiteX9" fmla="*/ 0 w 387165"/>
                <a:gd name="connsiteY9" fmla="*/ 459252 h 459251"/>
                <a:gd name="connsiteX10" fmla="*/ 0 w 387165"/>
                <a:gd name="connsiteY10" fmla="*/ 12220 h 459251"/>
                <a:gd name="connsiteX11" fmla="*/ 73898 w 387165"/>
                <a:gd name="connsiteY11" fmla="*/ 12220 h 459251"/>
                <a:gd name="connsiteX12" fmla="*/ 73898 w 387165"/>
                <a:gd name="connsiteY12" fmla="*/ 50742 h 459251"/>
                <a:gd name="connsiteX13" fmla="*/ 196695 w 387165"/>
                <a:gd name="connsiteY13" fmla="*/ 255 h 459251"/>
                <a:gd name="connsiteX14" fmla="*/ 196695 w 387165"/>
                <a:gd name="connsiteY14" fmla="*/ 0 h 459251"/>
                <a:gd name="connsiteX15" fmla="*/ 203199 w 387165"/>
                <a:gd name="connsiteY15" fmla="*/ 0 h 459251"/>
                <a:gd name="connsiteX16" fmla="*/ 387140 w 387165"/>
                <a:gd name="connsiteY16" fmla="*/ 215722 h 4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165" h="459251">
                  <a:moveTo>
                    <a:pt x="387165" y="215697"/>
                  </a:moveTo>
                  <a:lnTo>
                    <a:pt x="387165" y="459252"/>
                  </a:lnTo>
                  <a:lnTo>
                    <a:pt x="311457" y="459252"/>
                  </a:lnTo>
                  <a:lnTo>
                    <a:pt x="311457" y="215697"/>
                  </a:lnTo>
                  <a:cubicBezTo>
                    <a:pt x="311457" y="90794"/>
                    <a:pt x="264624" y="65309"/>
                    <a:pt x="194374" y="65309"/>
                  </a:cubicBezTo>
                  <a:cubicBezTo>
                    <a:pt x="111624" y="65309"/>
                    <a:pt x="74688" y="111637"/>
                    <a:pt x="74688" y="215697"/>
                  </a:cubicBezTo>
                  <a:lnTo>
                    <a:pt x="74688" y="222202"/>
                  </a:lnTo>
                  <a:lnTo>
                    <a:pt x="73898" y="222202"/>
                  </a:lnTo>
                  <a:lnTo>
                    <a:pt x="73898" y="459252"/>
                  </a:lnTo>
                  <a:lnTo>
                    <a:pt x="0" y="459252"/>
                  </a:lnTo>
                  <a:lnTo>
                    <a:pt x="0" y="12220"/>
                  </a:lnTo>
                  <a:lnTo>
                    <a:pt x="73898" y="12220"/>
                  </a:lnTo>
                  <a:lnTo>
                    <a:pt x="73898" y="50742"/>
                  </a:lnTo>
                  <a:cubicBezTo>
                    <a:pt x="101217" y="17424"/>
                    <a:pt x="140755" y="1301"/>
                    <a:pt x="196695" y="255"/>
                  </a:cubicBezTo>
                  <a:lnTo>
                    <a:pt x="196695" y="0"/>
                  </a:lnTo>
                  <a:lnTo>
                    <a:pt x="203199" y="0"/>
                  </a:lnTo>
                  <a:cubicBezTo>
                    <a:pt x="330435" y="0"/>
                    <a:pt x="387140" y="66610"/>
                    <a:pt x="387140" y="21572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5F235F8-E207-A890-0164-2AFFBB25AFDF}"/>
                </a:ext>
              </a:extLst>
            </p:cNvPr>
            <p:cNvSpPr/>
            <p:nvPr/>
          </p:nvSpPr>
          <p:spPr>
            <a:xfrm>
              <a:off x="4917945" y="1500497"/>
              <a:ext cx="551822" cy="696301"/>
            </a:xfrm>
            <a:custGeom>
              <a:avLst/>
              <a:gdLst>
                <a:gd name="connsiteX0" fmla="*/ 333037 w 551822"/>
                <a:gd name="connsiteY0" fmla="*/ 0 h 696301"/>
                <a:gd name="connsiteX1" fmla="*/ 0 w 551822"/>
                <a:gd name="connsiteY1" fmla="*/ 0 h 696301"/>
                <a:gd name="connsiteX2" fmla="*/ 0 w 551822"/>
                <a:gd name="connsiteY2" fmla="*/ 696301 h 696301"/>
                <a:gd name="connsiteX3" fmla="*/ 77520 w 551822"/>
                <a:gd name="connsiteY3" fmla="*/ 696301 h 696301"/>
                <a:gd name="connsiteX4" fmla="*/ 77520 w 551822"/>
                <a:gd name="connsiteY4" fmla="*/ 408000 h 696301"/>
                <a:gd name="connsiteX5" fmla="*/ 333012 w 551822"/>
                <a:gd name="connsiteY5" fmla="*/ 408000 h 696301"/>
                <a:gd name="connsiteX6" fmla="*/ 551823 w 551822"/>
                <a:gd name="connsiteY6" fmla="*/ 203477 h 696301"/>
                <a:gd name="connsiteX7" fmla="*/ 333012 w 551822"/>
                <a:gd name="connsiteY7" fmla="*/ 0 h 696301"/>
                <a:gd name="connsiteX8" fmla="*/ 333037 w 551822"/>
                <a:gd name="connsiteY8" fmla="*/ 335931 h 696301"/>
                <a:gd name="connsiteX9" fmla="*/ 77546 w 551822"/>
                <a:gd name="connsiteY9" fmla="*/ 335931 h 696301"/>
                <a:gd name="connsiteX10" fmla="*/ 77546 w 551822"/>
                <a:gd name="connsiteY10" fmla="*/ 72069 h 696301"/>
                <a:gd name="connsiteX11" fmla="*/ 333037 w 551822"/>
                <a:gd name="connsiteY11" fmla="*/ 72069 h 696301"/>
                <a:gd name="connsiteX12" fmla="*/ 472747 w 551822"/>
                <a:gd name="connsiteY12" fmla="*/ 203477 h 696301"/>
                <a:gd name="connsiteX13" fmla="*/ 333037 w 551822"/>
                <a:gd name="connsiteY13" fmla="*/ 335931 h 6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22" h="696301">
                  <a:moveTo>
                    <a:pt x="333037" y="0"/>
                  </a:moveTo>
                  <a:lnTo>
                    <a:pt x="0" y="0"/>
                  </a:lnTo>
                  <a:lnTo>
                    <a:pt x="0" y="696301"/>
                  </a:lnTo>
                  <a:lnTo>
                    <a:pt x="77520" y="696301"/>
                  </a:lnTo>
                  <a:lnTo>
                    <a:pt x="77520" y="408000"/>
                  </a:lnTo>
                  <a:lnTo>
                    <a:pt x="333012" y="408000"/>
                  </a:lnTo>
                  <a:cubicBezTo>
                    <a:pt x="474022" y="408000"/>
                    <a:pt x="551823" y="335395"/>
                    <a:pt x="551823" y="203477"/>
                  </a:cubicBezTo>
                  <a:cubicBezTo>
                    <a:pt x="551823" y="71559"/>
                    <a:pt x="474022" y="0"/>
                    <a:pt x="333012" y="0"/>
                  </a:cubicBezTo>
                  <a:close/>
                  <a:moveTo>
                    <a:pt x="333037" y="335931"/>
                  </a:moveTo>
                  <a:lnTo>
                    <a:pt x="77546" y="335931"/>
                  </a:lnTo>
                  <a:lnTo>
                    <a:pt x="77546" y="72069"/>
                  </a:lnTo>
                  <a:lnTo>
                    <a:pt x="333037" y="72069"/>
                  </a:lnTo>
                  <a:cubicBezTo>
                    <a:pt x="430862" y="72069"/>
                    <a:pt x="472747" y="111356"/>
                    <a:pt x="472747" y="203477"/>
                  </a:cubicBezTo>
                  <a:cubicBezTo>
                    <a:pt x="472747" y="295598"/>
                    <a:pt x="430862" y="335931"/>
                    <a:pt x="333037" y="335931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56A1A8A-BD11-DD90-980B-028FAC69B6D2}"/>
                </a:ext>
              </a:extLst>
            </p:cNvPr>
            <p:cNvSpPr/>
            <p:nvPr/>
          </p:nvSpPr>
          <p:spPr>
            <a:xfrm>
              <a:off x="5463008" y="1737546"/>
              <a:ext cx="433463" cy="471496"/>
            </a:xfrm>
            <a:custGeom>
              <a:avLst/>
              <a:gdLst>
                <a:gd name="connsiteX0" fmla="*/ 359566 w 433463"/>
                <a:gd name="connsiteY0" fmla="*/ 12220 h 471496"/>
                <a:gd name="connsiteX1" fmla="*/ 359566 w 433463"/>
                <a:gd name="connsiteY1" fmla="*/ 61660 h 471496"/>
                <a:gd name="connsiteX2" fmla="*/ 207613 w 433463"/>
                <a:gd name="connsiteY2" fmla="*/ 0 h 471496"/>
                <a:gd name="connsiteX3" fmla="*/ 0 w 433463"/>
                <a:gd name="connsiteY3" fmla="*/ 235748 h 471496"/>
                <a:gd name="connsiteX4" fmla="*/ 207613 w 433463"/>
                <a:gd name="connsiteY4" fmla="*/ 471497 h 471496"/>
                <a:gd name="connsiteX5" fmla="*/ 359566 w 433463"/>
                <a:gd name="connsiteY5" fmla="*/ 409837 h 471496"/>
                <a:gd name="connsiteX6" fmla="*/ 359566 w 433463"/>
                <a:gd name="connsiteY6" fmla="*/ 459277 h 471496"/>
                <a:gd name="connsiteX7" fmla="*/ 433464 w 433463"/>
                <a:gd name="connsiteY7" fmla="*/ 459277 h 471496"/>
                <a:gd name="connsiteX8" fmla="*/ 433464 w 433463"/>
                <a:gd name="connsiteY8" fmla="*/ 12220 h 471496"/>
                <a:gd name="connsiteX9" fmla="*/ 359566 w 433463"/>
                <a:gd name="connsiteY9" fmla="*/ 12220 h 471496"/>
                <a:gd name="connsiteX10" fmla="*/ 217000 w 433463"/>
                <a:gd name="connsiteY10" fmla="*/ 406188 h 471496"/>
                <a:gd name="connsiteX11" fmla="*/ 75734 w 433463"/>
                <a:gd name="connsiteY11" fmla="*/ 235748 h 471496"/>
                <a:gd name="connsiteX12" fmla="*/ 217000 w 433463"/>
                <a:gd name="connsiteY12" fmla="*/ 65053 h 471496"/>
                <a:gd name="connsiteX13" fmla="*/ 358546 w 433463"/>
                <a:gd name="connsiteY13" fmla="*/ 235748 h 471496"/>
                <a:gd name="connsiteX14" fmla="*/ 217000 w 433463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463" h="471496">
                  <a:moveTo>
                    <a:pt x="359566" y="12220"/>
                  </a:moveTo>
                  <a:lnTo>
                    <a:pt x="359566" y="61660"/>
                  </a:lnTo>
                  <a:cubicBezTo>
                    <a:pt x="325742" y="20817"/>
                    <a:pt x="274751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751" y="471497"/>
                    <a:pt x="325742" y="450935"/>
                    <a:pt x="359566" y="409837"/>
                  </a:cubicBezTo>
                  <a:lnTo>
                    <a:pt x="359566" y="459277"/>
                  </a:lnTo>
                  <a:lnTo>
                    <a:pt x="433464" y="459277"/>
                  </a:lnTo>
                  <a:lnTo>
                    <a:pt x="433464" y="12220"/>
                  </a:lnTo>
                  <a:lnTo>
                    <a:pt x="359566" y="12220"/>
                  </a:lnTo>
                  <a:close/>
                  <a:moveTo>
                    <a:pt x="217000" y="406188"/>
                  </a:moveTo>
                  <a:cubicBezTo>
                    <a:pt x="119430" y="406188"/>
                    <a:pt x="75734" y="353635"/>
                    <a:pt x="75734" y="235748"/>
                  </a:cubicBezTo>
                  <a:cubicBezTo>
                    <a:pt x="75734" y="117861"/>
                    <a:pt x="119456" y="65053"/>
                    <a:pt x="217000" y="65053"/>
                  </a:cubicBezTo>
                  <a:cubicBezTo>
                    <a:pt x="314544" y="65053"/>
                    <a:pt x="358546" y="117887"/>
                    <a:pt x="358546" y="235748"/>
                  </a:cubicBezTo>
                  <a:cubicBezTo>
                    <a:pt x="358546" y="353610"/>
                    <a:pt x="314824" y="406188"/>
                    <a:pt x="217000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1C49B2D8-36A2-344E-55B3-76C2CD032A6D}"/>
                </a:ext>
              </a:extLst>
            </p:cNvPr>
            <p:cNvSpPr/>
            <p:nvPr/>
          </p:nvSpPr>
          <p:spPr>
            <a:xfrm>
              <a:off x="6017458" y="1749868"/>
              <a:ext cx="282810" cy="447031"/>
            </a:xfrm>
            <a:custGeom>
              <a:avLst/>
              <a:gdLst>
                <a:gd name="connsiteX0" fmla="*/ 282811 w 282810"/>
                <a:gd name="connsiteY0" fmla="*/ 0 h 447031"/>
                <a:gd name="connsiteX1" fmla="*/ 282811 w 282810"/>
                <a:gd name="connsiteY1" fmla="*/ 72069 h 447031"/>
                <a:gd name="connsiteX2" fmla="*/ 203199 w 282810"/>
                <a:gd name="connsiteY2" fmla="*/ 72069 h 447031"/>
                <a:gd name="connsiteX3" fmla="*/ 73898 w 282810"/>
                <a:gd name="connsiteY3" fmla="*/ 200084 h 447031"/>
                <a:gd name="connsiteX4" fmla="*/ 73898 w 282810"/>
                <a:gd name="connsiteY4" fmla="*/ 447032 h 447031"/>
                <a:gd name="connsiteX5" fmla="*/ 0 w 282810"/>
                <a:gd name="connsiteY5" fmla="*/ 447032 h 447031"/>
                <a:gd name="connsiteX6" fmla="*/ 0 w 282810"/>
                <a:gd name="connsiteY6" fmla="*/ 0 h 447031"/>
                <a:gd name="connsiteX7" fmla="*/ 73898 w 282810"/>
                <a:gd name="connsiteY7" fmla="*/ 0 h 447031"/>
                <a:gd name="connsiteX8" fmla="*/ 73898 w 282810"/>
                <a:gd name="connsiteY8" fmla="*/ 52043 h 447031"/>
                <a:gd name="connsiteX9" fmla="*/ 203199 w 282810"/>
                <a:gd name="connsiteY9" fmla="*/ 0 h 447031"/>
                <a:gd name="connsiteX10" fmla="*/ 282811 w 282810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0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199" y="72069"/>
                  </a:lnTo>
                  <a:cubicBezTo>
                    <a:pt x="111369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199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7DD945FB-B13F-FDE0-FF6D-EAA20359E18B}"/>
                </a:ext>
              </a:extLst>
            </p:cNvPr>
            <p:cNvSpPr/>
            <p:nvPr/>
          </p:nvSpPr>
          <p:spPr>
            <a:xfrm>
              <a:off x="2788583" y="1617771"/>
              <a:ext cx="249880" cy="580786"/>
            </a:xfrm>
            <a:custGeom>
              <a:avLst/>
              <a:gdLst>
                <a:gd name="connsiteX0" fmla="*/ 74153 w 249880"/>
                <a:gd name="connsiteY0" fmla="*/ 202431 h 580786"/>
                <a:gd name="connsiteX1" fmla="*/ 74153 w 249880"/>
                <a:gd name="connsiteY1" fmla="*/ 433766 h 580786"/>
                <a:gd name="connsiteX2" fmla="*/ 131725 w 249880"/>
                <a:gd name="connsiteY2" fmla="*/ 513998 h 580786"/>
                <a:gd name="connsiteX3" fmla="*/ 156366 w 249880"/>
                <a:gd name="connsiteY3" fmla="*/ 515733 h 580786"/>
                <a:gd name="connsiteX4" fmla="*/ 248196 w 249880"/>
                <a:gd name="connsiteY4" fmla="*/ 515733 h 580786"/>
                <a:gd name="connsiteX5" fmla="*/ 248196 w 249880"/>
                <a:gd name="connsiteY5" fmla="*/ 580787 h 580786"/>
                <a:gd name="connsiteX6" fmla="*/ 156366 w 249880"/>
                <a:gd name="connsiteY6" fmla="*/ 580787 h 580786"/>
                <a:gd name="connsiteX7" fmla="*/ 102697 w 249880"/>
                <a:gd name="connsiteY7" fmla="*/ 574664 h 580786"/>
                <a:gd name="connsiteX8" fmla="*/ 0 w 249880"/>
                <a:gd name="connsiteY8" fmla="*/ 433766 h 580786"/>
                <a:gd name="connsiteX9" fmla="*/ 0 w 249880"/>
                <a:gd name="connsiteY9" fmla="*/ 0 h 580786"/>
                <a:gd name="connsiteX10" fmla="*/ 74153 w 249880"/>
                <a:gd name="connsiteY10" fmla="*/ 0 h 580786"/>
                <a:gd name="connsiteX11" fmla="*/ 74153 w 249880"/>
                <a:gd name="connsiteY11" fmla="*/ 133755 h 580786"/>
                <a:gd name="connsiteX12" fmla="*/ 249880 w 249880"/>
                <a:gd name="connsiteY12" fmla="*/ 133755 h 580786"/>
                <a:gd name="connsiteX13" fmla="*/ 217025 w 249880"/>
                <a:gd name="connsiteY13" fmla="*/ 202431 h 580786"/>
                <a:gd name="connsiteX14" fmla="*/ 74153 w 249880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80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1CA2259E-BA39-C734-BCD0-B3E5BD8A9B09}"/>
                </a:ext>
              </a:extLst>
            </p:cNvPr>
            <p:cNvSpPr/>
            <p:nvPr/>
          </p:nvSpPr>
          <p:spPr>
            <a:xfrm>
              <a:off x="914509" y="1493736"/>
              <a:ext cx="575264" cy="718699"/>
            </a:xfrm>
            <a:custGeom>
              <a:avLst/>
              <a:gdLst>
                <a:gd name="connsiteX0" fmla="*/ 575265 w 575264"/>
                <a:gd name="connsiteY0" fmla="*/ 509228 h 718699"/>
                <a:gd name="connsiteX1" fmla="*/ 291918 w 575264"/>
                <a:gd name="connsiteY1" fmla="*/ 718700 h 718699"/>
                <a:gd name="connsiteX2" fmla="*/ 0 w 575264"/>
                <a:gd name="connsiteY2" fmla="*/ 499610 h 718699"/>
                <a:gd name="connsiteX3" fmla="*/ 0 w 575264"/>
                <a:gd name="connsiteY3" fmla="*/ 482186 h 718699"/>
                <a:gd name="connsiteX4" fmla="*/ 77520 w 575264"/>
                <a:gd name="connsiteY4" fmla="*/ 482186 h 718699"/>
                <a:gd name="connsiteX5" fmla="*/ 77520 w 575264"/>
                <a:gd name="connsiteY5" fmla="*/ 499610 h 718699"/>
                <a:gd name="connsiteX6" fmla="*/ 291918 w 575264"/>
                <a:gd name="connsiteY6" fmla="*/ 646886 h 718699"/>
                <a:gd name="connsiteX7" fmla="*/ 499530 w 575264"/>
                <a:gd name="connsiteY7" fmla="*/ 509228 h 718699"/>
                <a:gd name="connsiteX8" fmla="*/ 387651 w 575264"/>
                <a:gd name="connsiteY8" fmla="*/ 384580 h 718699"/>
                <a:gd name="connsiteX9" fmla="*/ 183150 w 575264"/>
                <a:gd name="connsiteY9" fmla="*/ 380167 h 718699"/>
                <a:gd name="connsiteX10" fmla="*/ 7015 w 575264"/>
                <a:gd name="connsiteY10" fmla="*/ 200875 h 718699"/>
                <a:gd name="connsiteX11" fmla="*/ 291918 w 575264"/>
                <a:gd name="connsiteY11" fmla="*/ 0 h 718699"/>
                <a:gd name="connsiteX12" fmla="*/ 566413 w 575264"/>
                <a:gd name="connsiteY12" fmla="*/ 208171 h 718699"/>
                <a:gd name="connsiteX13" fmla="*/ 566668 w 575264"/>
                <a:gd name="connsiteY13" fmla="*/ 214931 h 718699"/>
                <a:gd name="connsiteX14" fmla="*/ 489123 w 575264"/>
                <a:gd name="connsiteY14" fmla="*/ 214931 h 718699"/>
                <a:gd name="connsiteX15" fmla="*/ 488868 w 575264"/>
                <a:gd name="connsiteY15" fmla="*/ 208681 h 718699"/>
                <a:gd name="connsiteX16" fmla="*/ 291918 w 575264"/>
                <a:gd name="connsiteY16" fmla="*/ 71814 h 718699"/>
                <a:gd name="connsiteX17" fmla="*/ 82469 w 575264"/>
                <a:gd name="connsiteY17" fmla="*/ 200875 h 718699"/>
                <a:gd name="connsiteX18" fmla="*/ 184196 w 575264"/>
                <a:gd name="connsiteY18" fmla="*/ 302868 h 718699"/>
                <a:gd name="connsiteX19" fmla="*/ 388697 w 575264"/>
                <a:gd name="connsiteY19" fmla="*/ 307282 h 718699"/>
                <a:gd name="connsiteX20" fmla="*/ 575239 w 575264"/>
                <a:gd name="connsiteY20" fmla="*/ 509202 h 71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264" h="718699">
                  <a:moveTo>
                    <a:pt x="575265" y="509228"/>
                  </a:moveTo>
                  <a:cubicBezTo>
                    <a:pt x="575265" y="650253"/>
                    <a:pt x="482644" y="718700"/>
                    <a:pt x="291918" y="718700"/>
                  </a:cubicBezTo>
                  <a:cubicBezTo>
                    <a:pt x="87417" y="718700"/>
                    <a:pt x="0" y="653391"/>
                    <a:pt x="0" y="499610"/>
                  </a:cubicBezTo>
                  <a:lnTo>
                    <a:pt x="0" y="482186"/>
                  </a:lnTo>
                  <a:lnTo>
                    <a:pt x="77520" y="482186"/>
                  </a:lnTo>
                  <a:lnTo>
                    <a:pt x="77520" y="499610"/>
                  </a:lnTo>
                  <a:cubicBezTo>
                    <a:pt x="77520" y="612548"/>
                    <a:pt x="127746" y="646886"/>
                    <a:pt x="291918" y="646886"/>
                  </a:cubicBezTo>
                  <a:cubicBezTo>
                    <a:pt x="474303" y="646886"/>
                    <a:pt x="499530" y="580787"/>
                    <a:pt x="499530" y="509228"/>
                  </a:cubicBezTo>
                  <a:cubicBezTo>
                    <a:pt x="499530" y="422311"/>
                    <a:pt x="467007" y="386162"/>
                    <a:pt x="387651" y="384580"/>
                  </a:cubicBezTo>
                  <a:lnTo>
                    <a:pt x="183150" y="380167"/>
                  </a:lnTo>
                  <a:cubicBezTo>
                    <a:pt x="64511" y="377310"/>
                    <a:pt x="7015" y="318762"/>
                    <a:pt x="7015" y="200875"/>
                  </a:cubicBezTo>
                  <a:cubicBezTo>
                    <a:pt x="7015" y="60104"/>
                    <a:pt x="92340" y="0"/>
                    <a:pt x="291918" y="0"/>
                  </a:cubicBezTo>
                  <a:cubicBezTo>
                    <a:pt x="468053" y="0"/>
                    <a:pt x="560419" y="70258"/>
                    <a:pt x="566413" y="208171"/>
                  </a:cubicBezTo>
                  <a:lnTo>
                    <a:pt x="566668" y="214931"/>
                  </a:lnTo>
                  <a:lnTo>
                    <a:pt x="489123" y="214931"/>
                  </a:lnTo>
                  <a:lnTo>
                    <a:pt x="488868" y="208681"/>
                  </a:lnTo>
                  <a:cubicBezTo>
                    <a:pt x="484174" y="95233"/>
                    <a:pt x="406654" y="71814"/>
                    <a:pt x="291918" y="71814"/>
                  </a:cubicBezTo>
                  <a:cubicBezTo>
                    <a:pt x="114992" y="71814"/>
                    <a:pt x="82469" y="115259"/>
                    <a:pt x="82469" y="200875"/>
                  </a:cubicBezTo>
                  <a:cubicBezTo>
                    <a:pt x="82469" y="286490"/>
                    <a:pt x="112390" y="301312"/>
                    <a:pt x="184196" y="302868"/>
                  </a:cubicBezTo>
                  <a:lnTo>
                    <a:pt x="388697" y="307282"/>
                  </a:lnTo>
                  <a:cubicBezTo>
                    <a:pt x="510729" y="309884"/>
                    <a:pt x="575239" y="379631"/>
                    <a:pt x="575239" y="509202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352F78A0-2B79-FADE-126B-70340E403BB0}"/>
                </a:ext>
              </a:extLst>
            </p:cNvPr>
            <p:cNvSpPr/>
            <p:nvPr/>
          </p:nvSpPr>
          <p:spPr>
            <a:xfrm>
              <a:off x="1593337" y="1617771"/>
              <a:ext cx="249879" cy="580786"/>
            </a:xfrm>
            <a:custGeom>
              <a:avLst/>
              <a:gdLst>
                <a:gd name="connsiteX0" fmla="*/ 74153 w 249879"/>
                <a:gd name="connsiteY0" fmla="*/ 202431 h 580786"/>
                <a:gd name="connsiteX1" fmla="*/ 74153 w 249879"/>
                <a:gd name="connsiteY1" fmla="*/ 433766 h 580786"/>
                <a:gd name="connsiteX2" fmla="*/ 131725 w 249879"/>
                <a:gd name="connsiteY2" fmla="*/ 513998 h 580786"/>
                <a:gd name="connsiteX3" fmla="*/ 156366 w 249879"/>
                <a:gd name="connsiteY3" fmla="*/ 515733 h 580786"/>
                <a:gd name="connsiteX4" fmla="*/ 248196 w 249879"/>
                <a:gd name="connsiteY4" fmla="*/ 515733 h 580786"/>
                <a:gd name="connsiteX5" fmla="*/ 248196 w 249879"/>
                <a:gd name="connsiteY5" fmla="*/ 580787 h 580786"/>
                <a:gd name="connsiteX6" fmla="*/ 156366 w 249879"/>
                <a:gd name="connsiteY6" fmla="*/ 580787 h 580786"/>
                <a:gd name="connsiteX7" fmla="*/ 102697 w 249879"/>
                <a:gd name="connsiteY7" fmla="*/ 574664 h 580786"/>
                <a:gd name="connsiteX8" fmla="*/ 0 w 249879"/>
                <a:gd name="connsiteY8" fmla="*/ 433766 h 580786"/>
                <a:gd name="connsiteX9" fmla="*/ 0 w 249879"/>
                <a:gd name="connsiteY9" fmla="*/ 0 h 580786"/>
                <a:gd name="connsiteX10" fmla="*/ 74153 w 249879"/>
                <a:gd name="connsiteY10" fmla="*/ 0 h 580786"/>
                <a:gd name="connsiteX11" fmla="*/ 74153 w 249879"/>
                <a:gd name="connsiteY11" fmla="*/ 133755 h 580786"/>
                <a:gd name="connsiteX12" fmla="*/ 249880 w 249879"/>
                <a:gd name="connsiteY12" fmla="*/ 133755 h 580786"/>
                <a:gd name="connsiteX13" fmla="*/ 217025 w 249879"/>
                <a:gd name="connsiteY13" fmla="*/ 202431 h 580786"/>
                <a:gd name="connsiteX14" fmla="*/ 74153 w 249879"/>
                <a:gd name="connsiteY14" fmla="*/ 202431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79" h="580786">
                  <a:moveTo>
                    <a:pt x="74153" y="202431"/>
                  </a:moveTo>
                  <a:lnTo>
                    <a:pt x="74153" y="433766"/>
                  </a:lnTo>
                  <a:cubicBezTo>
                    <a:pt x="74153" y="483054"/>
                    <a:pt x="91090" y="507595"/>
                    <a:pt x="131725" y="513998"/>
                  </a:cubicBezTo>
                  <a:cubicBezTo>
                    <a:pt x="139123" y="515172"/>
                    <a:pt x="147336" y="515733"/>
                    <a:pt x="156366" y="515733"/>
                  </a:cubicBezTo>
                  <a:lnTo>
                    <a:pt x="248196" y="515733"/>
                  </a:lnTo>
                  <a:lnTo>
                    <a:pt x="248196" y="580787"/>
                  </a:lnTo>
                  <a:lnTo>
                    <a:pt x="156366" y="580787"/>
                  </a:lnTo>
                  <a:cubicBezTo>
                    <a:pt x="136776" y="580787"/>
                    <a:pt x="118869" y="578720"/>
                    <a:pt x="102697" y="574664"/>
                  </a:cubicBezTo>
                  <a:cubicBezTo>
                    <a:pt x="36732" y="558133"/>
                    <a:pt x="0" y="508794"/>
                    <a:pt x="0" y="433766"/>
                  </a:cubicBezTo>
                  <a:lnTo>
                    <a:pt x="0" y="0"/>
                  </a:lnTo>
                  <a:lnTo>
                    <a:pt x="74153" y="0"/>
                  </a:lnTo>
                  <a:lnTo>
                    <a:pt x="74153" y="133755"/>
                  </a:lnTo>
                  <a:lnTo>
                    <a:pt x="249880" y="133755"/>
                  </a:lnTo>
                  <a:lnTo>
                    <a:pt x="217025" y="202431"/>
                  </a:lnTo>
                  <a:lnTo>
                    <a:pt x="74153" y="202431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058E544-6D40-87AB-4269-553530F14D13}"/>
                </a:ext>
              </a:extLst>
            </p:cNvPr>
            <p:cNvSpPr/>
            <p:nvPr/>
          </p:nvSpPr>
          <p:spPr>
            <a:xfrm>
              <a:off x="3085449" y="1739383"/>
              <a:ext cx="433974" cy="471496"/>
            </a:xfrm>
            <a:custGeom>
              <a:avLst/>
              <a:gdLst>
                <a:gd name="connsiteX0" fmla="*/ 433974 w 433974"/>
                <a:gd name="connsiteY0" fmla="*/ 235748 h 471496"/>
                <a:gd name="connsiteX1" fmla="*/ 216974 w 433974"/>
                <a:gd name="connsiteY1" fmla="*/ 0 h 471496"/>
                <a:gd name="connsiteX2" fmla="*/ 0 w 433974"/>
                <a:gd name="connsiteY2" fmla="*/ 235748 h 471496"/>
                <a:gd name="connsiteX3" fmla="*/ 216974 w 433974"/>
                <a:gd name="connsiteY3" fmla="*/ 471497 h 471496"/>
                <a:gd name="connsiteX4" fmla="*/ 425633 w 433974"/>
                <a:gd name="connsiteY4" fmla="*/ 322639 h 471496"/>
                <a:gd name="connsiteX5" fmla="*/ 427469 w 433974"/>
                <a:gd name="connsiteY5" fmla="*/ 314578 h 471496"/>
                <a:gd name="connsiteX6" fmla="*/ 350179 w 433974"/>
                <a:gd name="connsiteY6" fmla="*/ 314578 h 471496"/>
                <a:gd name="connsiteX7" fmla="*/ 348878 w 433974"/>
                <a:gd name="connsiteY7" fmla="*/ 319272 h 471496"/>
                <a:gd name="connsiteX8" fmla="*/ 216974 w 433974"/>
                <a:gd name="connsiteY8" fmla="*/ 406188 h 471496"/>
                <a:gd name="connsiteX9" fmla="*/ 75709 w 433974"/>
                <a:gd name="connsiteY9" fmla="*/ 247458 h 471496"/>
                <a:gd name="connsiteX10" fmla="*/ 433974 w 433974"/>
                <a:gd name="connsiteY10" fmla="*/ 247458 h 471496"/>
                <a:gd name="connsiteX11" fmla="*/ 433974 w 433974"/>
                <a:gd name="connsiteY11" fmla="*/ 235748 h 471496"/>
                <a:gd name="connsiteX12" fmla="*/ 79331 w 433974"/>
                <a:gd name="connsiteY12" fmla="*/ 182405 h 471496"/>
                <a:gd name="connsiteX13" fmla="*/ 216974 w 433974"/>
                <a:gd name="connsiteY13" fmla="*/ 65053 h 471496"/>
                <a:gd name="connsiteX14" fmla="*/ 354617 w 433974"/>
                <a:gd name="connsiteY14" fmla="*/ 182405 h 471496"/>
                <a:gd name="connsiteX15" fmla="*/ 79331 w 433974"/>
                <a:gd name="connsiteY15" fmla="*/ 182405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3974" h="471496">
                  <a:moveTo>
                    <a:pt x="433974" y="235748"/>
                  </a:moveTo>
                  <a:cubicBezTo>
                    <a:pt x="433974" y="41098"/>
                    <a:pt x="316100" y="0"/>
                    <a:pt x="216974" y="0"/>
                  </a:cubicBezTo>
                  <a:cubicBezTo>
                    <a:pt x="74918" y="0"/>
                    <a:pt x="0" y="81712"/>
                    <a:pt x="0" y="235748"/>
                  </a:cubicBezTo>
                  <a:cubicBezTo>
                    <a:pt x="0" y="389785"/>
                    <a:pt x="74918" y="471497"/>
                    <a:pt x="216974" y="471497"/>
                  </a:cubicBezTo>
                  <a:cubicBezTo>
                    <a:pt x="331966" y="471497"/>
                    <a:pt x="404308" y="419964"/>
                    <a:pt x="425633" y="322639"/>
                  </a:cubicBezTo>
                  <a:lnTo>
                    <a:pt x="427469" y="314578"/>
                  </a:lnTo>
                  <a:lnTo>
                    <a:pt x="350179" y="314578"/>
                  </a:lnTo>
                  <a:lnTo>
                    <a:pt x="348878" y="319272"/>
                  </a:lnTo>
                  <a:cubicBezTo>
                    <a:pt x="331966" y="377820"/>
                    <a:pt x="288780" y="406188"/>
                    <a:pt x="216974" y="406188"/>
                  </a:cubicBezTo>
                  <a:cubicBezTo>
                    <a:pt x="122262" y="406188"/>
                    <a:pt x="78311" y="357258"/>
                    <a:pt x="75709" y="247458"/>
                  </a:cubicBezTo>
                  <a:lnTo>
                    <a:pt x="433974" y="247458"/>
                  </a:lnTo>
                  <a:lnTo>
                    <a:pt x="433974" y="235748"/>
                  </a:lnTo>
                  <a:close/>
                  <a:moveTo>
                    <a:pt x="79331" y="182405"/>
                  </a:moveTo>
                  <a:cubicBezTo>
                    <a:pt x="91575" y="101483"/>
                    <a:pt x="134251" y="65053"/>
                    <a:pt x="216974" y="65053"/>
                  </a:cubicBezTo>
                  <a:cubicBezTo>
                    <a:pt x="299698" y="65053"/>
                    <a:pt x="342373" y="101483"/>
                    <a:pt x="354617" y="182405"/>
                  </a:cubicBezTo>
                  <a:lnTo>
                    <a:pt x="79331" y="182405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398DE9C3-6D4E-5628-0066-432FEB81E97B}"/>
                </a:ext>
              </a:extLst>
            </p:cNvPr>
            <p:cNvSpPr/>
            <p:nvPr/>
          </p:nvSpPr>
          <p:spPr>
            <a:xfrm>
              <a:off x="2234924" y="1739383"/>
              <a:ext cx="432417" cy="471496"/>
            </a:xfrm>
            <a:custGeom>
              <a:avLst/>
              <a:gdLst>
                <a:gd name="connsiteX0" fmla="*/ 358520 w 432417"/>
                <a:gd name="connsiteY0" fmla="*/ 12220 h 471496"/>
                <a:gd name="connsiteX1" fmla="*/ 358520 w 432417"/>
                <a:gd name="connsiteY1" fmla="*/ 60614 h 471496"/>
                <a:gd name="connsiteX2" fmla="*/ 207613 w 432417"/>
                <a:gd name="connsiteY2" fmla="*/ 0 h 471496"/>
                <a:gd name="connsiteX3" fmla="*/ 0 w 432417"/>
                <a:gd name="connsiteY3" fmla="*/ 235748 h 471496"/>
                <a:gd name="connsiteX4" fmla="*/ 207613 w 432417"/>
                <a:gd name="connsiteY4" fmla="*/ 471497 h 471496"/>
                <a:gd name="connsiteX5" fmla="*/ 358520 w 432417"/>
                <a:gd name="connsiteY5" fmla="*/ 410857 h 471496"/>
                <a:gd name="connsiteX6" fmla="*/ 358520 w 432417"/>
                <a:gd name="connsiteY6" fmla="*/ 459252 h 471496"/>
                <a:gd name="connsiteX7" fmla="*/ 432418 w 432417"/>
                <a:gd name="connsiteY7" fmla="*/ 459252 h 471496"/>
                <a:gd name="connsiteX8" fmla="*/ 432418 w 432417"/>
                <a:gd name="connsiteY8" fmla="*/ 12220 h 471496"/>
                <a:gd name="connsiteX9" fmla="*/ 358520 w 432417"/>
                <a:gd name="connsiteY9" fmla="*/ 12220 h 471496"/>
                <a:gd name="connsiteX10" fmla="*/ 216974 w 432417"/>
                <a:gd name="connsiteY10" fmla="*/ 406188 h 471496"/>
                <a:gd name="connsiteX11" fmla="*/ 75709 w 432417"/>
                <a:gd name="connsiteY11" fmla="*/ 235748 h 471496"/>
                <a:gd name="connsiteX12" fmla="*/ 216974 w 432417"/>
                <a:gd name="connsiteY12" fmla="*/ 65053 h 471496"/>
                <a:gd name="connsiteX13" fmla="*/ 358520 w 432417"/>
                <a:gd name="connsiteY13" fmla="*/ 235748 h 471496"/>
                <a:gd name="connsiteX14" fmla="*/ 216974 w 432417"/>
                <a:gd name="connsiteY14" fmla="*/ 406188 h 47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417" h="471496">
                  <a:moveTo>
                    <a:pt x="358520" y="12220"/>
                  </a:moveTo>
                  <a:lnTo>
                    <a:pt x="358520" y="60614"/>
                  </a:lnTo>
                  <a:cubicBezTo>
                    <a:pt x="324951" y="20562"/>
                    <a:pt x="274215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15" y="471497"/>
                    <a:pt x="324951" y="451190"/>
                    <a:pt x="358520" y="410857"/>
                  </a:cubicBezTo>
                  <a:lnTo>
                    <a:pt x="358520" y="459252"/>
                  </a:lnTo>
                  <a:lnTo>
                    <a:pt x="432418" y="459252"/>
                  </a:lnTo>
                  <a:lnTo>
                    <a:pt x="432418" y="12220"/>
                  </a:lnTo>
                  <a:lnTo>
                    <a:pt x="358520" y="12220"/>
                  </a:lnTo>
                  <a:close/>
                  <a:moveTo>
                    <a:pt x="216974" y="406188"/>
                  </a:moveTo>
                  <a:cubicBezTo>
                    <a:pt x="119405" y="406188"/>
                    <a:pt x="75709" y="353610"/>
                    <a:pt x="75709" y="235748"/>
                  </a:cubicBezTo>
                  <a:cubicBezTo>
                    <a:pt x="75709" y="117887"/>
                    <a:pt x="119405" y="65053"/>
                    <a:pt x="216974" y="65053"/>
                  </a:cubicBezTo>
                  <a:cubicBezTo>
                    <a:pt x="314544" y="65053"/>
                    <a:pt x="358520" y="117861"/>
                    <a:pt x="358520" y="235748"/>
                  </a:cubicBezTo>
                  <a:cubicBezTo>
                    <a:pt x="358520" y="353635"/>
                    <a:pt x="314799" y="406188"/>
                    <a:pt x="216974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C527DB9-A67D-10B3-7B4B-598D268F7E04}"/>
                </a:ext>
              </a:extLst>
            </p:cNvPr>
            <p:cNvSpPr/>
            <p:nvPr/>
          </p:nvSpPr>
          <p:spPr>
            <a:xfrm>
              <a:off x="1932854" y="1751603"/>
              <a:ext cx="282811" cy="447031"/>
            </a:xfrm>
            <a:custGeom>
              <a:avLst/>
              <a:gdLst>
                <a:gd name="connsiteX0" fmla="*/ 282811 w 282811"/>
                <a:gd name="connsiteY0" fmla="*/ 0 h 447031"/>
                <a:gd name="connsiteX1" fmla="*/ 282811 w 282811"/>
                <a:gd name="connsiteY1" fmla="*/ 72069 h 447031"/>
                <a:gd name="connsiteX2" fmla="*/ 203200 w 282811"/>
                <a:gd name="connsiteY2" fmla="*/ 72069 h 447031"/>
                <a:gd name="connsiteX3" fmla="*/ 73898 w 282811"/>
                <a:gd name="connsiteY3" fmla="*/ 200084 h 447031"/>
                <a:gd name="connsiteX4" fmla="*/ 73898 w 282811"/>
                <a:gd name="connsiteY4" fmla="*/ 447032 h 447031"/>
                <a:gd name="connsiteX5" fmla="*/ 0 w 282811"/>
                <a:gd name="connsiteY5" fmla="*/ 447032 h 447031"/>
                <a:gd name="connsiteX6" fmla="*/ 0 w 282811"/>
                <a:gd name="connsiteY6" fmla="*/ 0 h 447031"/>
                <a:gd name="connsiteX7" fmla="*/ 73898 w 282811"/>
                <a:gd name="connsiteY7" fmla="*/ 0 h 447031"/>
                <a:gd name="connsiteX8" fmla="*/ 73898 w 282811"/>
                <a:gd name="connsiteY8" fmla="*/ 52043 h 447031"/>
                <a:gd name="connsiteX9" fmla="*/ 203200 w 282811"/>
                <a:gd name="connsiteY9" fmla="*/ 0 h 447031"/>
                <a:gd name="connsiteX10" fmla="*/ 282811 w 282811"/>
                <a:gd name="connsiteY10" fmla="*/ 0 h 4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11" h="447031">
                  <a:moveTo>
                    <a:pt x="282811" y="0"/>
                  </a:moveTo>
                  <a:lnTo>
                    <a:pt x="282811" y="72069"/>
                  </a:lnTo>
                  <a:lnTo>
                    <a:pt x="203200" y="72069"/>
                  </a:lnTo>
                  <a:cubicBezTo>
                    <a:pt x="111344" y="72069"/>
                    <a:pt x="73898" y="109009"/>
                    <a:pt x="73898" y="200084"/>
                  </a:cubicBezTo>
                  <a:lnTo>
                    <a:pt x="73898" y="447032"/>
                  </a:lnTo>
                  <a:lnTo>
                    <a:pt x="0" y="447032"/>
                  </a:lnTo>
                  <a:lnTo>
                    <a:pt x="0" y="0"/>
                  </a:lnTo>
                  <a:lnTo>
                    <a:pt x="73898" y="0"/>
                  </a:lnTo>
                  <a:lnTo>
                    <a:pt x="73898" y="52043"/>
                  </a:lnTo>
                  <a:cubicBezTo>
                    <a:pt x="104610" y="17960"/>
                    <a:pt x="148841" y="0"/>
                    <a:pt x="203200" y="0"/>
                  </a:cubicBezTo>
                  <a:lnTo>
                    <a:pt x="282811" y="0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4FE0EE07-5497-BE29-6412-1AD1861AADDA}"/>
                </a:ext>
              </a:extLst>
            </p:cNvPr>
            <p:cNvSpPr/>
            <p:nvPr/>
          </p:nvSpPr>
          <p:spPr>
            <a:xfrm>
              <a:off x="3603193" y="1739383"/>
              <a:ext cx="432672" cy="702296"/>
            </a:xfrm>
            <a:custGeom>
              <a:avLst/>
              <a:gdLst>
                <a:gd name="connsiteX0" fmla="*/ 358775 w 432672"/>
                <a:gd name="connsiteY0" fmla="*/ 12220 h 702296"/>
                <a:gd name="connsiteX1" fmla="*/ 358775 w 432672"/>
                <a:gd name="connsiteY1" fmla="*/ 60614 h 702296"/>
                <a:gd name="connsiteX2" fmla="*/ 207613 w 432672"/>
                <a:gd name="connsiteY2" fmla="*/ 0 h 702296"/>
                <a:gd name="connsiteX3" fmla="*/ 0 w 432672"/>
                <a:gd name="connsiteY3" fmla="*/ 235748 h 702296"/>
                <a:gd name="connsiteX4" fmla="*/ 207613 w 432672"/>
                <a:gd name="connsiteY4" fmla="*/ 471497 h 702296"/>
                <a:gd name="connsiteX5" fmla="*/ 358775 w 432672"/>
                <a:gd name="connsiteY5" fmla="*/ 410857 h 702296"/>
                <a:gd name="connsiteX6" fmla="*/ 358775 w 432672"/>
                <a:gd name="connsiteY6" fmla="*/ 504024 h 702296"/>
                <a:gd name="connsiteX7" fmla="*/ 227662 w 432672"/>
                <a:gd name="connsiteY7" fmla="*/ 637243 h 702296"/>
                <a:gd name="connsiteX8" fmla="*/ 96524 w 432672"/>
                <a:gd name="connsiteY8" fmla="*/ 505835 h 702296"/>
                <a:gd name="connsiteX9" fmla="*/ 96524 w 432672"/>
                <a:gd name="connsiteY9" fmla="*/ 499330 h 702296"/>
                <a:gd name="connsiteX10" fmla="*/ 22626 w 432672"/>
                <a:gd name="connsiteY10" fmla="*/ 499330 h 702296"/>
                <a:gd name="connsiteX11" fmla="*/ 22626 w 432672"/>
                <a:gd name="connsiteY11" fmla="*/ 506090 h 702296"/>
                <a:gd name="connsiteX12" fmla="*/ 227662 w 432672"/>
                <a:gd name="connsiteY12" fmla="*/ 702296 h 702296"/>
                <a:gd name="connsiteX13" fmla="*/ 432673 w 432672"/>
                <a:gd name="connsiteY13" fmla="*/ 504024 h 702296"/>
                <a:gd name="connsiteX14" fmla="*/ 432673 w 432672"/>
                <a:gd name="connsiteY14" fmla="*/ 12220 h 702296"/>
                <a:gd name="connsiteX15" fmla="*/ 358775 w 432672"/>
                <a:gd name="connsiteY15" fmla="*/ 12220 h 702296"/>
                <a:gd name="connsiteX16" fmla="*/ 217255 w 432672"/>
                <a:gd name="connsiteY16" fmla="*/ 406188 h 702296"/>
                <a:gd name="connsiteX17" fmla="*/ 75709 w 432672"/>
                <a:gd name="connsiteY17" fmla="*/ 235748 h 702296"/>
                <a:gd name="connsiteX18" fmla="*/ 217255 w 432672"/>
                <a:gd name="connsiteY18" fmla="*/ 65053 h 702296"/>
                <a:gd name="connsiteX19" fmla="*/ 358520 w 432672"/>
                <a:gd name="connsiteY19" fmla="*/ 235748 h 702296"/>
                <a:gd name="connsiteX20" fmla="*/ 217255 w 432672"/>
                <a:gd name="connsiteY20" fmla="*/ 406188 h 7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672" h="702296">
                  <a:moveTo>
                    <a:pt x="358775" y="12220"/>
                  </a:moveTo>
                  <a:lnTo>
                    <a:pt x="358775" y="60614"/>
                  </a:lnTo>
                  <a:cubicBezTo>
                    <a:pt x="325232" y="20562"/>
                    <a:pt x="274496" y="0"/>
                    <a:pt x="207613" y="0"/>
                  </a:cubicBezTo>
                  <a:cubicBezTo>
                    <a:pt x="71806" y="0"/>
                    <a:pt x="0" y="81712"/>
                    <a:pt x="0" y="235748"/>
                  </a:cubicBezTo>
                  <a:cubicBezTo>
                    <a:pt x="0" y="389785"/>
                    <a:pt x="71806" y="471497"/>
                    <a:pt x="207613" y="471497"/>
                  </a:cubicBezTo>
                  <a:cubicBezTo>
                    <a:pt x="274241" y="471497"/>
                    <a:pt x="325232" y="451190"/>
                    <a:pt x="358775" y="410857"/>
                  </a:cubicBezTo>
                  <a:lnTo>
                    <a:pt x="358775" y="504024"/>
                  </a:lnTo>
                  <a:cubicBezTo>
                    <a:pt x="358775" y="596399"/>
                    <a:pt x="318446" y="637243"/>
                    <a:pt x="227662" y="637243"/>
                  </a:cubicBezTo>
                  <a:cubicBezTo>
                    <a:pt x="136878" y="637243"/>
                    <a:pt x="97059" y="596910"/>
                    <a:pt x="96524" y="505835"/>
                  </a:cubicBezTo>
                  <a:lnTo>
                    <a:pt x="96524" y="499330"/>
                  </a:lnTo>
                  <a:lnTo>
                    <a:pt x="22626" y="499330"/>
                  </a:lnTo>
                  <a:lnTo>
                    <a:pt x="22626" y="506090"/>
                  </a:lnTo>
                  <a:cubicBezTo>
                    <a:pt x="23417" y="632549"/>
                    <a:pt x="96269" y="702296"/>
                    <a:pt x="227662" y="702296"/>
                  </a:cubicBezTo>
                  <a:cubicBezTo>
                    <a:pt x="359056" y="702296"/>
                    <a:pt x="432673" y="632039"/>
                    <a:pt x="432673" y="504024"/>
                  </a:cubicBezTo>
                  <a:lnTo>
                    <a:pt x="432673" y="12220"/>
                  </a:lnTo>
                  <a:lnTo>
                    <a:pt x="358775" y="12220"/>
                  </a:lnTo>
                  <a:close/>
                  <a:moveTo>
                    <a:pt x="217255" y="406188"/>
                  </a:moveTo>
                  <a:cubicBezTo>
                    <a:pt x="119430" y="406188"/>
                    <a:pt x="75709" y="353610"/>
                    <a:pt x="75709" y="235748"/>
                  </a:cubicBezTo>
                  <a:cubicBezTo>
                    <a:pt x="75709" y="117887"/>
                    <a:pt x="119430" y="65053"/>
                    <a:pt x="217255" y="65053"/>
                  </a:cubicBezTo>
                  <a:cubicBezTo>
                    <a:pt x="315079" y="65053"/>
                    <a:pt x="358520" y="117861"/>
                    <a:pt x="358520" y="235748"/>
                  </a:cubicBezTo>
                  <a:cubicBezTo>
                    <a:pt x="358520" y="353635"/>
                    <a:pt x="315079" y="406188"/>
                    <a:pt x="217255" y="406188"/>
                  </a:cubicBez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924FC7FC-43E8-B71C-958D-2B0A2D7A8EDE}"/>
                </a:ext>
              </a:extLst>
            </p:cNvPr>
            <p:cNvSpPr/>
            <p:nvPr/>
          </p:nvSpPr>
          <p:spPr>
            <a:xfrm>
              <a:off x="4152465" y="1751603"/>
              <a:ext cx="407827" cy="690331"/>
            </a:xfrm>
            <a:custGeom>
              <a:avLst/>
              <a:gdLst>
                <a:gd name="connsiteX0" fmla="*/ 407828 w 407827"/>
                <a:gd name="connsiteY0" fmla="*/ 0 h 690331"/>
                <a:gd name="connsiteX1" fmla="*/ 77546 w 407827"/>
                <a:gd name="connsiteY1" fmla="*/ 690332 h 690331"/>
                <a:gd name="connsiteX2" fmla="*/ 0 w 407827"/>
                <a:gd name="connsiteY2" fmla="*/ 690332 h 690331"/>
                <a:gd name="connsiteX3" fmla="*/ 330282 w 407827"/>
                <a:gd name="connsiteY3" fmla="*/ 0 h 690331"/>
                <a:gd name="connsiteX4" fmla="*/ 407828 w 407827"/>
                <a:gd name="connsiteY4" fmla="*/ 0 h 6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27" h="690331">
                  <a:moveTo>
                    <a:pt x="407828" y="0"/>
                  </a:moveTo>
                  <a:lnTo>
                    <a:pt x="77546" y="690332"/>
                  </a:lnTo>
                  <a:lnTo>
                    <a:pt x="0" y="690332"/>
                  </a:lnTo>
                  <a:lnTo>
                    <a:pt x="330282" y="0"/>
                  </a:lnTo>
                  <a:lnTo>
                    <a:pt x="407828" y="0"/>
                  </a:lnTo>
                  <a:close/>
                </a:path>
              </a:pathLst>
            </a:custGeom>
            <a:gradFill>
              <a:gsLst>
                <a:gs pos="0">
                  <a:srgbClr val="2EEAEF"/>
                </a:gs>
                <a:gs pos="20000">
                  <a:srgbClr val="2EE5EE"/>
                </a:gs>
                <a:gs pos="41000">
                  <a:srgbClr val="2ED9EE"/>
                </a:gs>
                <a:gs pos="62000">
                  <a:srgbClr val="2EC4EE"/>
                </a:gs>
                <a:gs pos="83000">
                  <a:srgbClr val="2EA7ED"/>
                </a:gs>
                <a:gs pos="100000">
                  <a:srgbClr val="2F8AED"/>
                </a:gs>
              </a:gsLst>
              <a:lin ang="6962159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91964D91-7DE6-E77F-8D95-829C1D6E4AB1}"/>
                </a:ext>
              </a:extLst>
            </p:cNvPr>
            <p:cNvSpPr/>
            <p:nvPr/>
          </p:nvSpPr>
          <p:spPr>
            <a:xfrm>
              <a:off x="4078031" y="1751603"/>
              <a:ext cx="202357" cy="341925"/>
            </a:xfrm>
            <a:custGeom>
              <a:avLst/>
              <a:gdLst>
                <a:gd name="connsiteX0" fmla="*/ 202358 w 202357"/>
                <a:gd name="connsiteY0" fmla="*/ 260902 h 341925"/>
                <a:gd name="connsiteX1" fmla="*/ 163585 w 202357"/>
                <a:gd name="connsiteY1" fmla="*/ 341926 h 341925"/>
                <a:gd name="connsiteX2" fmla="*/ 0 w 202357"/>
                <a:gd name="connsiteY2" fmla="*/ 0 h 341925"/>
                <a:gd name="connsiteX3" fmla="*/ 77520 w 202357"/>
                <a:gd name="connsiteY3" fmla="*/ 0 h 341925"/>
                <a:gd name="connsiteX4" fmla="*/ 202358 w 202357"/>
                <a:gd name="connsiteY4" fmla="*/ 260902 h 34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57" h="341925">
                  <a:moveTo>
                    <a:pt x="202358" y="260902"/>
                  </a:moveTo>
                  <a:lnTo>
                    <a:pt x="163585" y="341926"/>
                  </a:lnTo>
                  <a:lnTo>
                    <a:pt x="0" y="0"/>
                  </a:lnTo>
                  <a:lnTo>
                    <a:pt x="77520" y="0"/>
                  </a:lnTo>
                  <a:lnTo>
                    <a:pt x="202358" y="260902"/>
                  </a:lnTo>
                  <a:close/>
                </a:path>
              </a:pathLst>
            </a:custGeom>
            <a:solidFill>
              <a:srgbClr val="1715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009E1A25-01AB-C2B0-D793-0C32E92EA20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</a:blip>
          <a:stretch>
            <a:fillRect/>
          </a:stretch>
        </p:blipFill>
        <p:spPr>
          <a:xfrm>
            <a:off x="897278" y="2307331"/>
            <a:ext cx="2792775" cy="299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70D4A98E-EE45-FA2C-0FD2-3721314531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5000"/>
          </a:blip>
          <a:stretch>
            <a:fillRect/>
          </a:stretch>
        </p:blipFill>
        <p:spPr>
          <a:xfrm>
            <a:off x="8184494" y="2307332"/>
            <a:ext cx="2876682" cy="2993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C48913C0-6CCF-A9E9-989A-09F23B2D5F75}"/>
              </a:ext>
            </a:extLst>
          </p:cNvPr>
          <p:cNvSpPr/>
          <p:nvPr/>
        </p:nvSpPr>
        <p:spPr>
          <a:xfrm>
            <a:off x="1408653" y="3858434"/>
            <a:ext cx="1651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62F3F04B-27A0-E114-C298-59EA883C31D0}"/>
              </a:ext>
            </a:extLst>
          </p:cNvPr>
          <p:cNvSpPr/>
          <p:nvPr/>
        </p:nvSpPr>
        <p:spPr>
          <a:xfrm>
            <a:off x="4826945" y="3858436"/>
            <a:ext cx="2217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Трикотажное полотно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5665FE14-59B5-2AE3-A943-8690167F9D5B}"/>
              </a:ext>
            </a:extLst>
          </p:cNvPr>
          <p:cNvSpPr/>
          <p:nvPr/>
        </p:nvSpPr>
        <p:spPr>
          <a:xfrm>
            <a:off x="8686708" y="3858435"/>
            <a:ext cx="1960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печать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D4F5F5DE-4D06-A16A-1E93-7EB4C1C0497D}"/>
              </a:ext>
            </a:extLst>
          </p:cNvPr>
          <p:cNvSpPr/>
          <p:nvPr/>
        </p:nvSpPr>
        <p:spPr>
          <a:xfrm>
            <a:off x="1087916" y="4218474"/>
            <a:ext cx="22773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 из ткани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Трикотажная одежда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Спецодежда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одежда и др.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F7375D3B-36D0-EA4F-4D8F-78750E77D333}"/>
              </a:ext>
            </a:extLst>
          </p:cNvPr>
          <p:cNvSpPr/>
          <p:nvPr/>
        </p:nvSpPr>
        <p:spPr>
          <a:xfrm>
            <a:off x="4611363" y="4226313"/>
            <a:ext cx="26333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хлопчатобумажных волокон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шерстяных волокон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синтетических волокон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комбинированных волокон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6780DF68-3277-E24B-86C6-D29330E968DA}"/>
              </a:ext>
            </a:extLst>
          </p:cNvPr>
          <p:cNvSpPr/>
          <p:nvPr/>
        </p:nvSpPr>
        <p:spPr>
          <a:xfrm>
            <a:off x="8415504" y="4218475"/>
            <a:ext cx="24115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ассортимента продукции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1329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производства</a:t>
            </a:r>
          </a:p>
        </p:txBody>
      </p:sp>
      <p:sp>
        <p:nvSpPr>
          <p:cNvPr id="162" name="Скругленный прямоугольник 36">
            <a:extLst>
              <a:ext uri="{FF2B5EF4-FFF2-40B4-BE49-F238E27FC236}">
                <a16:creationId xmlns:a16="http://schemas.microsoft.com/office/drawing/2014/main" id="{33F27B22-DEE3-0062-2369-A2063A21A760}"/>
              </a:ext>
            </a:extLst>
          </p:cNvPr>
          <p:cNvSpPr/>
          <p:nvPr/>
        </p:nvSpPr>
        <p:spPr>
          <a:xfrm>
            <a:off x="479424" y="1844824"/>
            <a:ext cx="11233151" cy="347598"/>
          </a:xfrm>
          <a:prstGeom prst="roundRect">
            <a:avLst>
              <a:gd name="adj" fmla="val 0"/>
            </a:avLst>
          </a:prstGeom>
          <a:solidFill>
            <a:srgbClr val="022D7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ПЕРСПЕКТИВНЫЕ СЕГМЕНТЫ ЛЕГКОЙ ПРОМЫШЛЕННОСТИ ДЛЯ УСТОЙЧИВОГО РАЗВИТИЯ БИЗНЕСА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" name="Рисунок 162" descr="Изображение выглядит как труба, инжиниринг, лодк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4DC023A7-474A-9111-F112-D76D206E2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602" y="2418274"/>
            <a:ext cx="2217737" cy="1385887"/>
          </a:xfrm>
          <a:prstGeom prst="roundRect">
            <a:avLst>
              <a:gd name="adj" fmla="val 8143"/>
            </a:avLst>
          </a:prstGeom>
        </p:spPr>
      </p:pic>
      <p:pic>
        <p:nvPicPr>
          <p:cNvPr id="166" name="Рисунок 165" descr="Изображение выглядит как одежда, Вешалка-плечики, бутик, каморка&#10;&#10;Автоматически созданное описание">
            <a:extLst>
              <a:ext uri="{FF2B5EF4-FFF2-40B4-BE49-F238E27FC236}">
                <a16:creationId xmlns:a16="http://schemas.microsoft.com/office/drawing/2014/main" id="{53CBDD0F-7974-E199-AACC-FA3688140C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480" y="2425025"/>
            <a:ext cx="2217738" cy="1385887"/>
          </a:xfrm>
          <a:prstGeom prst="roundRect">
            <a:avLst>
              <a:gd name="adj" fmla="val 8143"/>
            </a:avLst>
          </a:prstGeom>
        </p:spPr>
      </p:pic>
      <p:pic>
        <p:nvPicPr>
          <p:cNvPr id="167" name="Рисунок 166" descr="Изображение выглядит как текстиль, волокно, резьбы, шов&#10;&#10;Автоматически созданное описание">
            <a:extLst>
              <a:ext uri="{FF2B5EF4-FFF2-40B4-BE49-F238E27FC236}">
                <a16:creationId xmlns:a16="http://schemas.microsoft.com/office/drawing/2014/main" id="{7644CDFD-512B-A814-FA58-D516D986F4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36" y="2418274"/>
            <a:ext cx="2206747" cy="1385887"/>
          </a:xfrm>
          <a:prstGeom prst="roundRect">
            <a:avLst>
              <a:gd name="adj" fmla="val 8143"/>
            </a:avLst>
          </a:prstGeom>
        </p:spPr>
      </p:pic>
      <p:sp>
        <p:nvSpPr>
          <p:cNvPr id="168" name="Текст 7">
            <a:extLst>
              <a:ext uri="{FF2B5EF4-FFF2-40B4-BE49-F238E27FC236}">
                <a16:creationId xmlns:a16="http://schemas.microsoft.com/office/drawing/2014/main" id="{13813F69-82AB-37C0-7A9A-B120B3CD6DA4}"/>
              </a:ext>
            </a:extLst>
          </p:cNvPr>
          <p:cNvSpPr txBox="1">
            <a:spLocks/>
          </p:cNvSpPr>
          <p:nvPr/>
        </p:nvSpPr>
        <p:spPr>
          <a:xfrm>
            <a:off x="4770066" y="5725974"/>
            <a:ext cx="6438502" cy="36580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* Согласно результатам общего анализа рынка легкой промышленности, а также опросу экспертов. Оценка и анализ перспективных сегментов требуют более глубокой проработки.</a:t>
            </a:r>
          </a:p>
        </p:txBody>
      </p:sp>
      <p:sp>
        <p:nvSpPr>
          <p:cNvPr id="37" name="Заголовок 12"/>
          <p:cNvSpPr txBox="1">
            <a:spLocks/>
          </p:cNvSpPr>
          <p:nvPr/>
        </p:nvSpPr>
        <p:spPr bwMode="auto">
          <a:xfrm>
            <a:off x="479376" y="0"/>
            <a:ext cx="8308282" cy="1484313"/>
          </a:xfrm>
          <a:prstGeom prst="rect">
            <a:avLst/>
          </a:prstGeom>
        </p:spPr>
        <p:txBody>
          <a:bodyPr vert="horz" lIns="0" tIns="144000" rIns="0" bIns="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ПЕРСПЕКТИВНЫЕ СЕГМЕНТЫ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479376" y="1262083"/>
            <a:ext cx="112444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D2027"/>
                </a:solidFill>
                <a:latin typeface="Arial"/>
              </a:rPr>
              <a:t>Наиболее перспективными сегментами развития отрасли будут направления одежды, трикотажного полотна и развитие цифровой печати</a:t>
            </a:r>
          </a:p>
        </p:txBody>
      </p:sp>
    </p:spTree>
    <p:extLst>
      <p:ext uri="{BB962C8B-B14F-4D97-AF65-F5344CB8AC3E}">
        <p14:creationId xmlns:p14="http://schemas.microsoft.com/office/powerpoint/2010/main" val="3252096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5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4.15036236702676397670E+00&quot;&gt;&lt;m_msothmcolidx val=&quot;0&quot;/&gt;&lt;m_rgb r=&quot;06&quot; g=&quot;51&quot; b=&quot;9F&quot;/&gt;&lt;/elem&gt;&lt;elem m_fUsage=&quot;2.90109522676761333315E+00&quot;&gt;&lt;m_msothmcolidx val=&quot;0&quot;/&gt;&lt;m_rgb r=&quot;EC&quot; g=&quot;1C&quot; b=&quot;24&quot;/&gt;&lt;/elem&gt;&lt;elem m_fUsage=&quot;8.10000000000000053291E-01&quot;&gt;&lt;m_msothmcolidx val=&quot;0&quot;/&gt;&lt;m_rgb r=&quot;00&quot; g=&quot;AD&quot; b=&quot;EE&quot;/&gt;&lt;/elem&gt;&lt;elem m_fUsage=&quot;7.29000000000000092371E-01&quot;&gt;&lt;m_msothmcolidx val=&quot;0&quot;/&gt;&lt;m_rgb r=&quot;00&quot; g=&quot;8A&quot; b=&quot;CB&quot;/&gt;&lt;/elem&gt;&lt;elem m_fUsage=&quot;6.56100000000000127542E-01&quot;&gt;&lt;m_msothmcolidx val=&quot;0&quot;/&gt;&lt;m_rgb r=&quot;CD&quot; g=&quot;20&quot; b=&quot;27&quot;/&gt;&lt;/elem&gt;&lt;elem m_fUsage=&quot;2.82429536481000165171E-01&quot;&gt;&lt;m_msothmcolidx val=&quot;0&quot;/&gt;&lt;m_rgb r=&quot;75&quot; g=&quot;C7&quot; b=&quot;F8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Gtq..gFHY_qeTOj7SIb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warKSjiN7h8Dfx3pKnb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UHLDPTiCANFqtaUAIi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89wuUJgcSCTPZtoywD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DrBLTgGCGrcIkTYWIOe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zCMEQVWtyi_.LQz1C2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oYMHueGc3OGC4oqn.QV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NqSWUncMVKuBGE4cS3u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vU4Tz8uQcsfFVoTKjoI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XVP44CjaCU22__Y6pO4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7tAbB9w3MnGCO6Wfy1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QqoZpIesb35V4xhtklB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J6tHtSmV0ORFv3VJJVm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._kvaI8orT6h414no1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Ij2_9B_uwu9t_SceIhk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wxLe3C7eKiDb86759CX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EP3nl8pMM1_lMkeOKs0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EYICavvK4oNpeDYAR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3e.yARoO9Z.YZGJFThu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uGFZVyYJcq9gwVKhu96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DPWj7RXpwRiz7FqdvoT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7inlo0LHVe39Qq5Us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8piEAtSpGtCAm0_.bfm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FwwMtznpGUAuhTiuVs9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11tFwKN2CrAltM1U0tO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GDOCix_To1BchL_9lMz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m1xqAuZeeY0C.aOMTs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brZfVYhl0xbjnFsQM9i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aNb58AuyaYjgslc43vu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GzpVeJFlYeI3qtA6u3z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B7lG8kD1csaU4Hoozr6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L2iNeEyHCasl5kRLazl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Sme7iY0cLp7RrZAPCP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uYHfMJDdBWZH4lnNjv4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vO1fH4nZueBd6jo8tlM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liJwbcSDyVDTLIDlE4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cjxet2rWA3AjRyAYV9r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MdhXzNXtGl01j3lHuPs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jxqPgt.httbYTCLsqH0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ex.obST4I_zWEkctglw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yxTwG8Zt3ZZMUeqSmx9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KcN8ofR2e00VU1Fpp3T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QTYsj4xHnbfSOLYkmM_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vHo9IFlRr29pzoXyeVL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N2flwix3QU_DoV_bHG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zW6A2YV59YdCbohCJfe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DSdBkkj5mdvEzDuRat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FtiduY8PniBdBU1ZW.t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EYu_0Nl49CilPpFyAN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_BEhqQkh5Ja7BXqhZNX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3lSiE9ZL9HOzQd3yT5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hp56Mt1YrO4_4KHnTmQ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I_FWYDAGt8SnLoljN22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uGKHVhjKZU8uJJDJx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dIDNdfFSWF5Y7umhpv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KK6mslZ3oq4CAdm_xvu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4FTQiHp8pyE1RAVWULI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TFhrCjLHq324Z7mjTo8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Eoo2TWBNsp2BAjOWgqa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bcnIctDZSmRXbhyvW0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WDU9l2EJUARykNN0szg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NxZPkGTTmUfLf3kZoje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1mDqBOTDFnwz1Ryunyv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slmdl4IsjGvtfBK8IT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0k53RAf_pJNPBfn74K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rvXmnTOrf8k7i87MoGu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azFDcMpazF7t05dypDN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qt4RC13lowLiMAviOr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4IbANZfNVfmQ8axIZni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uc8kmp_eQWbZH1G1Wo.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D4nIbzHJcyYPrGLo0Zg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RpdgOzVKaW8dee9PVK7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T.C0wjYvoafS7g8eEiU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X8axfCs.vl0re1JwQ8.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odfHJ.7LvB65ut9_o6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kViXZfHsXvn2zsklnrw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SCIMP3q_UeV5yejJ725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XGOvGKYdINlh38qKa8y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vlrZUvuIAwwKVwdd9fR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gyWEjhJUS4BjvBvgPtZ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RYkC2FgdUxzwKWr8N.u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fBB86ed76e85XwnqX7M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bL9eXmgqltwR4Th56an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6BMlxGiOe0o1lc8YRvq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CmI2Zvs1YBHcSUh83Hg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S_6cw7I.3xikaGi88.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t1RfXCkQjxaIoRUCLsT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XK9mKOk2VNYnrSz5luO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awAnL1wqdHsMfBFVilB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fAsQP1bMMR1EGnNcCYX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a_o3FuO4RlZE6mQ5zs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3464wsD.SIxjdIip9mu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XYFloBL0yZwvG8DkHrn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ijGeB2cLUyS828KBfo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8PH5pcl7GGgHqBZwe3o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lbGof7sK3pMSZNBkHNc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XN8r39dHzxAK9c.5UT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bXtvApxtmldvdLp4G68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Hcv05psu9autxBH6ykC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Ng7VyKXQ3E49vHB2um_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_OHUyeTWniaHFTrOSsC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e_BJFKUfGEMsNzzB0ow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wXgquWGMxLc5qwk4iNw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9rGSzsRuRDL7X.A_51E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VrRh4IlglIUpzpci3zg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IrJBWxP98MabNsk.wZL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6w.0JhbiQxQfWhVCaEO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1Jq69Roe.4Ub7cUcLu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GZDeKft_vppmPG5QM8.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rI8abnMiqTwus_TWJns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sQcHetQmjLXGb9q_0Rj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0lhPGTfNo69LmXDCMfl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hXhD.FOibUSTYwNNnDJ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u6C1ZHDKilGN43UlUYE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_TJckpc0vUY4fDbOUyi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PyMlaEz88dpsFDcRXFy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fDL1Di0PSDqztJZzEhF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mgZWxN.OjTwwJAE2f2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kxUcqLfIKHC3C5mimu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npd0HxTJf6_bt4b0yg4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RGFNEWwlGboYSPLMa_Q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m.e4yp5EPVa8PM61d8r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hTnNXPeNuSsUDUFyOZR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j4q7qXzEapgD0BbryiH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D5fslFTsKEYe4JPxbdB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1bqkkIwuhiihR_CFJKA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IiT2hdJYrMvJFgDG2nU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muqb5Q1SnDJKlj3Q2pF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ANUQ.boKLaO4eO7eKR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RHEUjriVZBNg9i9lD.p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Jm_fe5tz7TyhPY6owmU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qelfzPC9OTCyfD3xaV9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6AL0vkpppTvwvIsxCh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mJlxC3gx6xLWrrXvu0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4FQk8zjituZRpRjkl1O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i86.t87qTqabF8SM_Nj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oJDPkcEw0niqQ5ptCJG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kjwEUmi0H6pZ_3Ev0D7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LslZN4GLCFhZGu4.W0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mS_Ag3HxtYqL1847U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iJbv3oET1BlOvo0tvDL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9jbxQRh74P5Jdpp..q.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Kk66j3cljwkPIR8gLLl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o_NZucjdLVBk46wWpAk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9RZHGV7iPzvpSE.87LI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iW2vfDadUWknWMFdKgf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lx9M7GfnmHB1_N3S1AJ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5MW34bQwdsXs0xqdLYL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ED9AVzm4dqpm.H6.YP6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J0efCBkY8AlZ.9XW7p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QHljBv8Smu_zirm9Uy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TvcXDNuCIgUHw_JFEU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1hHNKXD8czk4Q9RssiZ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b97IhMn6xaUpf3VGw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rre60_IWrEtqQkLSQT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.Fqf4rJeZ5Rtv8_lQW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W3DWsxAmcV7VAxAlu6g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gyiuLv7216.5up2acc.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PDsDPzPojg.zjbGNI.k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3HSRLg6T8NOwQCSTdi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RUjl.Blj6iEDYPsO2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DNA_wQ_DnHNjIbT69g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WsF2yfulyUBEGGaQHX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WomgCPZwHAI7tB1i5i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AE39cTHQJzDgM8TyXi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wTFV5n0aHckPkZAkG7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a6pfXC_sH2oHPCBin2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iFe8CLYC1U90iWBDPG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BNGi7RtJo2QLz7nHIv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I389_CtRkNjV8LPIAs1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OgnMVby0yupLHfQvyN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bhlvFfN5qLOft07guE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9pEswTfSwwUxUlLFJH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zesMix.GkvC1daT3eG8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I3te82w2rQJVg8vxz0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1Lf7xldmE3U3XJOy05h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BLqC2TwTkqv0dF2ggQj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YnssPVZqZz9PMUy4D3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aOtNFpX7Nx9kHDwmmQ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1i5MnuUveeZ_cmtaiU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pBi6HaIGzDgX84W2Ynh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LwVbZugPM_PNPdtaXb0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3cM_T1kgK_7P8oA6Uca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N1cihqMtgKq6LWJeN23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kPTPh7tojUhOoa2yp_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H3TR.MugP7aZf7s.sZ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Vv8zNuyXSa6i68o2bM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GjVHUCOfenmqW6zdOWq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CBgpO7S3PCOvBRcODg6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mR19suD0sczRSfW7Rzw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VSCoM2z2QlBzCbYrVd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n6TSyYAbGoTeIXtM9H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jENQ1VZeIboeObMMY1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UBb1wW4xSstGjvNApri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PaZS0AS9jLoWiCM1khL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FKCOZ96FWJ9KieFUcq3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z7ACvkzPWd89AR7kPf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7GIjwNFtHwbpXnqsBgu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4507oMDbNq8Bu7MFoIw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kACjyZZu6a4Wwf8Nkjd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uE7F164QiyF5cLvmDhX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MQrGw98VCo6Qqjxos5g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JeS6kqFK1AsEPz_nfq1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o4XLvA7esOAnQiLOPk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SwhfvGgBltijP7LKlZ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DYUatssMTUIvhG12R9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Oyk76keFh48VMfY3y5a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RXgappd0Bf3o3a9ql9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923Ha6Paw9gki3FIX0G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Fe9O6I4hTL34R.U6MUa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o36F0onixIXonOUcTc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Wl9cA7flQnicUK0RhW0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enfEmxua4XUTEloO.Lx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fmLw7Wap7fGXFbEuUQR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q..AAW_AkB1eKS8x6gJ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.SjPtPi7NVzP8YI.ht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HU1JIML89Qww.l8x7wL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if3piFJRxoZsaHUOYV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0pNJ08xd5LdwUANub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gvpsb7vZZBif.Lizxx2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fo5qzKZe2ppg6YTqQmJ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1du2A8PGkKgKpyLD3IW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_Owclc0Dn8Gq5v3550t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9QUg0WgGG41BA6.SB8L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WOo6ab9Y6rTkGsqynMi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YSrmHOoAzaVI5TxNpR3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L4Wy2D_GGDQ32CI9PT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yJDZY97UgBADY9SxEEG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Dff_WGXe3WWvwlipewx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1076</Words>
  <Application>Microsoft Office PowerPoint</Application>
  <DocSecurity>0</DocSecurity>
  <PresentationFormat>Широкоэкранный</PresentationFormat>
  <Paragraphs>285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Black</vt:lpstr>
      <vt:lpstr>Calibri Light</vt:lpstr>
      <vt:lpstr>Verdana</vt:lpstr>
      <vt:lpstr>Courier New</vt:lpstr>
      <vt:lpstr>Arial</vt:lpstr>
      <vt:lpstr>Calibri</vt:lpstr>
      <vt:lpstr>Тема Office</vt:lpstr>
      <vt:lpstr>think-cell Slide</vt:lpstr>
      <vt:lpstr>Презентация PowerPoint</vt:lpstr>
      <vt:lpstr>Сегменты рынка</vt:lpstr>
      <vt:lpstr>НАТУРАЛЬНЫЕ ТКАНИ</vt:lpstr>
      <vt:lpstr>НАТУРАЛЬНЫЕ ТКАНИ </vt:lpstr>
      <vt:lpstr>Специальные и интерьерные ТКАНИ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Трегубова Софья Александровна</dc:creator>
  <cp:keywords/>
  <dc:description/>
  <cp:lastModifiedBy>Вадим Аникин</cp:lastModifiedBy>
  <cp:revision>106</cp:revision>
  <dcterms:created xsi:type="dcterms:W3CDTF">2021-09-01T11:17:02Z</dcterms:created>
  <dcterms:modified xsi:type="dcterms:W3CDTF">2024-11-12T09:05:37Z</dcterms:modified>
  <cp:category/>
  <dc:identifier/>
  <cp:contentStatus/>
  <dc:language/>
  <cp:version/>
</cp:coreProperties>
</file>